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89AEB-F1BA-465D-BDAC-ACDA1842F4F4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46F24-B4BD-4FE6-BF78-5A7B7C722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3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6F24-B4BD-4FE6-BF78-5A7B7C7220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2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6F24-B4BD-4FE6-BF78-5A7B7C7220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2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2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5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7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9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2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1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8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9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2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E71A-D1B0-4850-82B9-301F17B9D7DF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EF4A-36D5-4268-8287-CA6403AB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2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00" y="1995686"/>
            <a:ext cx="5038328" cy="110251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Положение и движение точки в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пространстве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4248472" cy="27432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3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системе координат отметьте точку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(1;3;7), постройте соответствующий радиус-вектор и найдите его длину.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234367" y="1276923"/>
            <a:ext cx="0" cy="1928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254688" y="3205013"/>
            <a:ext cx="21399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38678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54" y="104609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607" y="314781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78106" y="3205013"/>
            <a:ext cx="1356261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94307" y="3609479"/>
            <a:ext cx="1499382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157685" y="3205013"/>
            <a:ext cx="550219" cy="404466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57685" y="2045669"/>
            <a:ext cx="0" cy="156381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208945" y="1622514"/>
            <a:ext cx="912736" cy="42315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907704" y="2045668"/>
            <a:ext cx="1501873" cy="1174154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21309061" lon="18600119" rev="104049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8547013">
                <a:off x="2435645" y="2146451"/>
                <a:ext cx="418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47013">
                <a:off x="2435645" y="2146451"/>
                <a:ext cx="4187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20072" y="1851670"/>
                <a:ext cx="2937599" cy="541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51670"/>
                <a:ext cx="2937599" cy="541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29190" y="28597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2604938"/>
                <a:ext cx="3284361" cy="554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604938"/>
                <a:ext cx="3284361" cy="5545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52120" y="3312066"/>
                <a:ext cx="1139093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59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312066"/>
                <a:ext cx="1139093" cy="5127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131840" y="1635014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;3;7)</a:t>
            </a:r>
            <a:endParaRPr lang="ru-RU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8252" y="33120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 Math" pitchFamily="18" charset="0"/>
              </a:rPr>
              <a:t>1</a:t>
            </a:r>
            <a:endParaRPr lang="ru-RU" sz="2400" b="1" dirty="0">
              <a:latin typeface="Cambria Math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2215" y="2758157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mbria Math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41608" y="12769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 Math" pitchFamily="18" charset="0"/>
              </a:rPr>
              <a:t>7</a:t>
            </a:r>
            <a:endParaRPr lang="ru-RU" sz="2400" b="1" dirty="0">
              <a:latin typeface="Cambria Math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7486" y="3579862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;3;0)</a:t>
            </a:r>
            <a:endParaRPr lang="ru-RU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195736" y="3169009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131840" y="3579862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68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-0.3009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  <p:bldP spid="34" grpId="0"/>
      <p:bldP spid="35" grpId="0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39502"/>
                <a:ext cx="8229600" cy="85725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Постройте проекции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на оси </a:t>
                </a:r>
                <a:r>
                  <a:rPr lang="en-US" sz="2400" b="1" i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x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 </a:t>
                </a:r>
                <a:r>
                  <a:rPr lang="en-US" sz="2400" b="1" i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y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 найдите их числовые значения, если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</m:t>
                    </m:r>
                  </m:oMath>
                </a14:m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,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 угол 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между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и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осью </a:t>
                </a:r>
                <a:r>
                  <a:rPr lang="en-US" sz="2400" b="1" i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x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составляет 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39502"/>
                <a:ext cx="8229600" cy="857250"/>
              </a:xfrm>
              <a:blipFill rotWithShape="1">
                <a:blip r:embed="rId2"/>
                <a:stretch>
                  <a:fillRect l="-1111" t="-25000" r="-1037" b="-36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21"/>
          <p:cNvSpPr/>
          <p:nvPr/>
        </p:nvSpPr>
        <p:spPr>
          <a:xfrm>
            <a:off x="425761" y="1347614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6" name="Straight Connector 22"/>
          <p:cNvCxnSpPr/>
          <p:nvPr/>
        </p:nvCxnSpPr>
        <p:spPr>
          <a:xfrm>
            <a:off x="1979712" y="1654920"/>
            <a:ext cx="0" cy="1996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>
          <a:xfrm flipH="1">
            <a:off x="516260" y="2715766"/>
            <a:ext cx="14634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38314" y="525909"/>
                <a:ext cx="1497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=5 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14" y="525909"/>
                <a:ext cx="1497782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2283718"/>
                <a:ext cx="1302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83718"/>
                <a:ext cx="130266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6968" y="915566"/>
                <a:ext cx="708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30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68" y="915566"/>
                <a:ext cx="7088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930" y="1779662"/>
                <a:ext cx="1497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=5 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30" y="1779662"/>
                <a:ext cx="1497782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1560" y="2754372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 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54372"/>
                <a:ext cx="100335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147814"/>
                <a:ext cx="1012393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 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7814"/>
                <a:ext cx="1012393" cy="490840"/>
              </a:xfrm>
              <a:prstGeom prst="rect">
                <a:avLst/>
              </a:prstGeom>
              <a:blipFill rotWithShape="1">
                <a:blip r:embed="rId8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6372200" y="1332806"/>
            <a:ext cx="0" cy="3183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27984" y="2953359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732240" y="1779662"/>
            <a:ext cx="1428355" cy="591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27500" y="28153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1318" y="112955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768032" y="2364847"/>
            <a:ext cx="162039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49098" y="1995686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98" y="1995686"/>
                <a:ext cx="44723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6754031" y="2371213"/>
            <a:ext cx="0" cy="55317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164056" y="1779662"/>
            <a:ext cx="0" cy="1173697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768032" y="2953939"/>
            <a:ext cx="13960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350714" y="2362177"/>
            <a:ext cx="41731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372201" y="1779662"/>
            <a:ext cx="178839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372200" y="1779662"/>
            <a:ext cx="0" cy="5825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163399" y="2830165"/>
                <a:ext cx="5769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399" y="2830165"/>
                <a:ext cx="576953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8215" y="1720870"/>
                <a:ext cx="585993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215" y="1720870"/>
                <a:ext cx="585993" cy="490840"/>
              </a:xfrm>
              <a:prstGeom prst="rect">
                <a:avLst/>
              </a:prstGeom>
              <a:blipFill rotWithShape="1">
                <a:blip r:embed="rId11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31040" y="1684718"/>
                <a:ext cx="2079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40" y="1684718"/>
                <a:ext cx="2079993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231040" y="2298165"/>
                <a:ext cx="2045753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40" y="2298165"/>
                <a:ext cx="2045753" cy="490840"/>
              </a:xfrm>
              <a:prstGeom prst="rect">
                <a:avLst/>
              </a:prstGeom>
              <a:blipFill rotWithShape="1">
                <a:blip r:embed="rId13"/>
                <a:stretch>
                  <a:fillRect t="-17284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231040" y="2879401"/>
                <a:ext cx="1875513" cy="86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40" y="2879401"/>
                <a:ext cx="1875513" cy="86696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231040" y="3876178"/>
                <a:ext cx="248497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40" y="3876178"/>
                <a:ext cx="2484976" cy="78380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9977630">
                <a:off x="6887586" y="1820957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77630">
                <a:off x="6887586" y="1820957"/>
                <a:ext cx="432618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2020" t="-22772" r="-17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8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58025E-6 L -0.35903 0.241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3827E-7 L -0.11076 0.249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1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8" grpId="2"/>
      <p:bldP spid="9" grpId="0"/>
      <p:bldP spid="10" grpId="0"/>
      <p:bldP spid="10" grpId="1"/>
      <p:bldP spid="10" grpId="2"/>
      <p:bldP spid="11" grpId="0"/>
      <p:bldP spid="13" grpId="0"/>
      <p:bldP spid="17" grpId="0"/>
      <p:bldP spid="21" grpId="0"/>
      <p:bldP spid="22" grpId="0"/>
      <p:bldP spid="27" grpId="0"/>
      <p:bldP spid="43" grpId="0"/>
      <p:bldP spid="44" grpId="0"/>
      <p:bldP spid="45" grpId="0"/>
      <p:bldP spid="46" grpId="0"/>
      <p:bldP spid="47" grpId="0"/>
      <p:bldP spid="48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433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</a:rPr>
              <a:t>Задавать </a:t>
            </a:r>
            <a:r>
              <a:rPr lang="ru-RU" sz="2400" u="sng" dirty="0">
                <a:latin typeface="Times New Roman" pitchFamily="18" charset="0"/>
              </a:rPr>
              <a:t>положение точки в </a:t>
            </a:r>
            <a:r>
              <a:rPr lang="ru-RU" sz="2400" u="sng" dirty="0" smtClean="0">
                <a:latin typeface="Times New Roman" pitchFamily="18" charset="0"/>
              </a:rPr>
              <a:t>пространстве</a:t>
            </a:r>
            <a:r>
              <a:rPr lang="ru-RU" sz="2400" dirty="0" smtClean="0">
                <a:latin typeface="Times New Roman" pitchFamily="18" charset="0"/>
              </a:rPr>
              <a:t> можно с </a:t>
            </a:r>
            <a:r>
              <a:rPr lang="ru-RU" sz="2400" dirty="0">
                <a:latin typeface="Times New Roman" pitchFamily="18" charset="0"/>
              </a:rPr>
              <a:t>помощью </a:t>
            </a:r>
            <a:r>
              <a:rPr lang="ru-RU" sz="2400" b="1" dirty="0">
                <a:latin typeface="Times New Roman" pitchFamily="18" charset="0"/>
              </a:rPr>
              <a:t>координат</a:t>
            </a:r>
            <a:r>
              <a:rPr lang="ru-RU" sz="2400" dirty="0">
                <a:latin typeface="Times New Roman" pitchFamily="18" charset="0"/>
              </a:rPr>
              <a:t> точки или с помощью </a:t>
            </a:r>
            <a:r>
              <a:rPr lang="ru-RU" sz="2400" b="1" dirty="0" smtClean="0">
                <a:latin typeface="Times New Roman" pitchFamily="18" charset="0"/>
              </a:rPr>
              <a:t>радиус-вектора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Радиус-вектор</a:t>
            </a:r>
            <a:r>
              <a:rPr lang="ru-RU" sz="2400" dirty="0" smtClean="0">
                <a:latin typeface="Times New Roman" pitchFamily="18" charset="0"/>
              </a:rPr>
              <a:t> — </a:t>
            </a:r>
            <a:r>
              <a:rPr lang="ru-RU" sz="2400" dirty="0">
                <a:latin typeface="Times New Roman" pitchFamily="18" charset="0"/>
              </a:rPr>
              <a:t>это </a:t>
            </a:r>
            <a:r>
              <a:rPr lang="ru-RU" sz="2400" u="sng" dirty="0">
                <a:latin typeface="Times New Roman" pitchFamily="18" charset="0"/>
              </a:rPr>
              <a:t>направленный</a:t>
            </a:r>
            <a:r>
              <a:rPr lang="ru-RU" sz="2400" dirty="0">
                <a:latin typeface="Times New Roman" pitchFamily="18" charset="0"/>
              </a:rPr>
              <a:t> отрезок, проведенный из начала </a:t>
            </a:r>
            <a:r>
              <a:rPr lang="ru-RU" sz="2400" b="1" dirty="0">
                <a:latin typeface="Times New Roman" pitchFamily="18" charset="0"/>
              </a:rPr>
              <a:t>координат</a:t>
            </a:r>
            <a:r>
              <a:rPr lang="ru-RU" sz="2400" dirty="0">
                <a:latin typeface="Times New Roman" pitchFamily="18" charset="0"/>
              </a:rPr>
              <a:t> в данную точку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Проекцией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на данную ось называется </a:t>
            </a:r>
            <a:r>
              <a:rPr lang="ru-RU" sz="2400" u="sng" dirty="0">
                <a:latin typeface="Times New Roman" pitchFamily="18" charset="0"/>
              </a:rPr>
              <a:t>длина</a:t>
            </a:r>
            <a:r>
              <a:rPr lang="ru-RU" sz="2400" dirty="0">
                <a:latin typeface="Times New Roman" pitchFamily="18" charset="0"/>
              </a:rPr>
              <a:t> отрезка между </a:t>
            </a:r>
            <a:r>
              <a:rPr lang="ru-RU" sz="2400" dirty="0" smtClean="0">
                <a:latin typeface="Times New Roman" pitchFamily="18" charset="0"/>
              </a:rPr>
              <a:t>проекциями </a:t>
            </a:r>
            <a:r>
              <a:rPr lang="ru-RU" sz="2400" dirty="0">
                <a:latin typeface="Times New Roman" pitchFamily="18" charset="0"/>
              </a:rPr>
              <a:t>начала и конца вектора на эту ось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9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267494"/>
            <a:ext cx="619268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</a:rPr>
              <a:t>Классическая механика Ньютона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8330378">
            <a:off x="1880353" y="1390525"/>
            <a:ext cx="1306772" cy="709762"/>
          </a:xfrm>
          <a:prstGeom prst="stripedRightArrow">
            <a:avLst>
              <a:gd name="adj1" fmla="val 46321"/>
              <a:gd name="adj2" fmla="val 546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0159" y="2325048"/>
            <a:ext cx="3727785" cy="678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Кинематика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2460000">
            <a:off x="5928978" y="1389799"/>
            <a:ext cx="1306772" cy="709762"/>
          </a:xfrm>
          <a:prstGeom prst="stripedRightArrow">
            <a:avLst>
              <a:gd name="adj1" fmla="val 46321"/>
              <a:gd name="adj2" fmla="val 546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7" y="2325048"/>
            <a:ext cx="3727784" cy="678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Динамика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159" y="3435846"/>
            <a:ext cx="3727785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</a:rPr>
              <a:t>Изучает движение тел и характеристики движения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3435846"/>
            <a:ext cx="3727785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</a:rPr>
              <a:t>Изучает взаимодействия тел и причины движения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9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Описание движения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1590"/>
            <a:ext cx="5724525" cy="36195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244408" y="113159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8418"/>
            <a:ext cx="1985652" cy="136951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380312" y="401191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9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L -0.02082 -0.07593 L -0.08228 -0.07963 L -0.0927 -0.20741 L -0.01874 -0.12963 L 0.01772 -0.23889 L -0.01457 -0.33704 L -0.0802 -0.37037 L -0.09687 -0.52037 L -0.0552 -0.58148 L -0.00103 -0.53333 L 0.08751 -0.57037 " pathEditMode="relative" ptsTypes="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1.94444E-6 0.53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771550"/>
            <a:ext cx="619268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</a:rPr>
              <a:t>Система отсчёта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8330378">
            <a:off x="1880353" y="1894581"/>
            <a:ext cx="1306772" cy="709762"/>
          </a:xfrm>
          <a:prstGeom prst="stripedRightArrow">
            <a:avLst>
              <a:gd name="adj1" fmla="val 46321"/>
              <a:gd name="adj2" fmla="val 546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0159" y="2829104"/>
            <a:ext cx="2431641" cy="8947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Тело отсчёта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2460000">
            <a:off x="5928978" y="1893855"/>
            <a:ext cx="1306772" cy="709762"/>
          </a:xfrm>
          <a:prstGeom prst="stripedRightArrow">
            <a:avLst>
              <a:gd name="adj1" fmla="val 46321"/>
              <a:gd name="adj2" fmla="val 546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1" y="2829104"/>
            <a:ext cx="2503649" cy="8947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Часы</a:t>
            </a:r>
            <a:endParaRPr lang="ru-RU" sz="2800" dirty="0">
              <a:latin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Штриховая стрелка вправо 15"/>
          <p:cNvSpPr/>
          <p:nvPr/>
        </p:nvSpPr>
        <p:spPr>
          <a:xfrm rot="5400000">
            <a:off x="4031941" y="1892835"/>
            <a:ext cx="1080118" cy="709762"/>
          </a:xfrm>
          <a:prstGeom prst="stripedRightArrow">
            <a:avLst>
              <a:gd name="adj1" fmla="val 46321"/>
              <a:gd name="adj2" fmla="val 546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6178" y="2829104"/>
            <a:ext cx="2431641" cy="8947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Система координат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402" y="3973001"/>
            <a:ext cx="829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Тело отсчёта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физическое тело, относительно которого задаётся положение  данного тела или точки.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6" grpId="0" animBg="1"/>
      <p:bldP spid="1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5143500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5" idx="2"/>
            <a:endCxn id="5" idx="0"/>
          </p:cNvCxnSpPr>
          <p:nvPr/>
        </p:nvCxnSpPr>
        <p:spPr>
          <a:xfrm flipV="1">
            <a:off x="4572000" y="0"/>
            <a:ext cx="0" cy="514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1"/>
            <a:endCxn id="5" idx="3"/>
          </p:cNvCxnSpPr>
          <p:nvPr/>
        </p:nvCxnSpPr>
        <p:spPr>
          <a:xfrm>
            <a:off x="2031" y="2571750"/>
            <a:ext cx="91399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92080" y="242773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16391" y="264375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 Math" pitchFamily="18" charset="0"/>
              </a:rPr>
              <a:t>1</a:t>
            </a:r>
            <a:endParaRPr lang="ru-RU" sz="2400" b="1" dirty="0">
              <a:latin typeface="Cambria Math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16316" y="4695646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96236" y="1101600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732240" y="242773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6551" y="264375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mbria Math" pitchFamily="18" charset="0"/>
              </a:rPr>
              <a:t>3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452320" y="242773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76631" y="264375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 Math" pitchFamily="18" charset="0"/>
              </a:rPr>
              <a:t>4</a:t>
            </a:r>
            <a:endParaRPr lang="ru-RU" sz="2400" b="1" dirty="0">
              <a:latin typeface="Cambria Math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443820" y="1137604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39952" y="88594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mbria Math" pitchFamily="18" charset="0"/>
              </a:rPr>
              <a:t>2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443820" y="4731650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67944" y="4479995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 Math" pitchFamily="18" charset="0"/>
              </a:rPr>
              <a:t>-3</a:t>
            </a:r>
            <a:endParaRPr lang="ru-RU" sz="2400" b="1" dirty="0">
              <a:latin typeface="Cambria Math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39699" y="42999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4502" y="639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4571999" y="1137604"/>
            <a:ext cx="2124237" cy="1434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19461104">
                <a:off x="5258417" y="1500027"/>
                <a:ext cx="418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61104">
                <a:off x="5258417" y="1500027"/>
                <a:ext cx="41870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79712" y="1583897"/>
                <a:ext cx="2265427" cy="541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583897"/>
                <a:ext cx="2265427" cy="5415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19461104">
                <a:off x="5076998" y="1185937"/>
                <a:ext cx="1584473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61104">
                <a:off x="5076998" y="1185937"/>
                <a:ext cx="1584473" cy="505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8769950" y="24997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1118" y="-2053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9" grpId="0"/>
      <p:bldP spid="21" grpId="0"/>
      <p:bldP spid="25" grpId="0"/>
      <p:bldP spid="28" grpId="0"/>
      <p:bldP spid="29" grpId="0"/>
      <p:bldP spid="30" grpId="0"/>
      <p:bldP spid="33" grpId="0"/>
      <p:bldP spid="33" grpId="1"/>
      <p:bldP spid="34" grpId="0"/>
      <p:bldP spid="35" grpId="0"/>
      <p:bldP spid="2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Проекция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864447"/>
            <a:ext cx="8003232" cy="93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</a:rPr>
              <a:t>Проекцией</a:t>
            </a:r>
            <a:r>
              <a:rPr lang="ru-RU" sz="2400" dirty="0">
                <a:latin typeface="Times New Roman" pitchFamily="18" charset="0"/>
              </a:rPr>
              <a:t> на данную ось называется </a:t>
            </a:r>
            <a:r>
              <a:rPr lang="ru-RU" sz="2400" u="sng" dirty="0">
                <a:latin typeface="Times New Roman" pitchFamily="18" charset="0"/>
              </a:rPr>
              <a:t>длина отрезка </a:t>
            </a:r>
            <a:r>
              <a:rPr lang="ru-RU" sz="2400" dirty="0">
                <a:latin typeface="Times New Roman" pitchFamily="18" charset="0"/>
              </a:rPr>
              <a:t>между проекциями начала и конца вектора на эту ось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593486" y="843558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993086" y="2643758"/>
            <a:ext cx="76328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13566" y="2211710"/>
            <a:ext cx="0" cy="39604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277349" y="2175365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97994" y="1493888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333998" y="1565896"/>
            <a:ext cx="0" cy="1077862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572000" y="2211243"/>
            <a:ext cx="74135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15054" y="192367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</a:t>
            </a:r>
            <a:endParaRPr lang="ru-RU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6260" y="103222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</a:t>
            </a:r>
            <a:endParaRPr lang="ru-RU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330096" y="1544379"/>
            <a:ext cx="1984551" cy="666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20325441">
                <a:off x="6656798" y="126305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с</m:t>
                          </m:r>
                        </m:e>
                      </m:ac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5441">
                <a:off x="6656798" y="1263056"/>
                <a:ext cx="38985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682" t="-21277" r="-17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337902" y="25717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2604" y="69954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5330097" y="2220831"/>
            <a:ext cx="200390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24962" y="1822053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962" y="1822053"/>
                <a:ext cx="44723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5277562" y="2607754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297770" y="2605155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5349357" y="2643758"/>
            <a:ext cx="19484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67944" y="1296801"/>
                <a:ext cx="591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296801"/>
                <a:ext cx="59176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57033" y="2671915"/>
                <a:ext cx="58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33" y="2671915"/>
                <a:ext cx="58464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083697" y="2673517"/>
                <a:ext cx="577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97" y="2673517"/>
                <a:ext cx="57752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4593486" y="1529892"/>
            <a:ext cx="268776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557482" y="1491630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557482" y="2175078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>
            <a:stCxn id="53" idx="4"/>
            <a:endCxn id="54" idx="0"/>
          </p:cNvCxnSpPr>
          <p:nvPr/>
        </p:nvCxnSpPr>
        <p:spPr>
          <a:xfrm>
            <a:off x="4593486" y="1563638"/>
            <a:ext cx="0" cy="611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54534" y="1980249"/>
                <a:ext cx="58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534" y="1980249"/>
                <a:ext cx="58464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99592" y="1078389"/>
                <a:ext cx="26666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78389"/>
                <a:ext cx="2666692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9592" y="1750045"/>
                <a:ext cx="2618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50045"/>
                <a:ext cx="2618986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16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8" grpId="0"/>
      <p:bldP spid="19" grpId="0"/>
      <p:bldP spid="21" grpId="0"/>
      <p:bldP spid="39" grpId="0"/>
      <p:bldP spid="40" grpId="0" animBg="1"/>
      <p:bldP spid="41" grpId="0" animBg="1"/>
      <p:bldP spid="45" grpId="0"/>
      <p:bldP spid="46" grpId="0"/>
      <p:bldP spid="47" grpId="0"/>
      <p:bldP spid="53" grpId="0" animBg="1"/>
      <p:bldP spid="54" grpId="0" animBg="1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3841238" y="1851670"/>
            <a:ext cx="0" cy="7348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Проекция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144049" y="1044773"/>
            <a:ext cx="0" cy="2967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99833" y="2586558"/>
            <a:ext cx="41044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5012" y="24997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813941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516658" y="1851670"/>
            <a:ext cx="1335262" cy="734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9832" y="2110085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110085"/>
                <a:ext cx="44723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H="1">
            <a:off x="2516659" y="2586558"/>
            <a:ext cx="133526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483281" y="2560404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805234" y="2557805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67744" y="2638510"/>
                <a:ext cx="58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638510"/>
                <a:ext cx="58464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63888" y="2640112"/>
                <a:ext cx="577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640112"/>
                <a:ext cx="5775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9552" y="4109242"/>
                <a:ext cx="3162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&lt;90°⇒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09242"/>
                <a:ext cx="316278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>
            <a:off x="7358216" y="1611765"/>
            <a:ext cx="0" cy="97479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660232" y="1061840"/>
            <a:ext cx="0" cy="2967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16016" y="2603625"/>
            <a:ext cx="41044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51195" y="251680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11919" y="83100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7358216" y="1608643"/>
            <a:ext cx="863136" cy="9631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69789" y="1951259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789" y="1951259"/>
                <a:ext cx="44723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>
            <a:endCxn id="51" idx="6"/>
          </p:cNvCxnSpPr>
          <p:nvPr/>
        </p:nvCxnSpPr>
        <p:spPr>
          <a:xfrm flipH="1">
            <a:off x="7405634" y="2603625"/>
            <a:ext cx="826401" cy="41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8185348" y="2566830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333626" y="2571750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69811" y="2644936"/>
                <a:ext cx="58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11" y="2644936"/>
                <a:ext cx="58464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92280" y="2654057"/>
                <a:ext cx="577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654057"/>
                <a:ext cx="57752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55735" y="4126309"/>
                <a:ext cx="3162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&gt;90°⇒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735" y="4126309"/>
                <a:ext cx="316278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Дуга 57"/>
          <p:cNvSpPr/>
          <p:nvPr/>
        </p:nvSpPr>
        <p:spPr>
          <a:xfrm>
            <a:off x="7547206" y="2182092"/>
            <a:ext cx="814809" cy="814809"/>
          </a:xfrm>
          <a:prstGeom prst="arc">
            <a:avLst>
              <a:gd name="adj1" fmla="val 15688176"/>
              <a:gd name="adj2" fmla="val 17587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1042222">
            <a:off x="2592539" y="2271754"/>
            <a:ext cx="599992" cy="599992"/>
          </a:xfrm>
          <a:prstGeom prst="arc">
            <a:avLst>
              <a:gd name="adj1" fmla="val 16687405"/>
              <a:gd name="adj2" fmla="val 2056945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971600" y="1292673"/>
            <a:ext cx="0" cy="889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971600" y="2182091"/>
            <a:ext cx="0" cy="36744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935596" y="2548786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5220072" y="1851670"/>
            <a:ext cx="8877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232260" y="1851670"/>
            <a:ext cx="0" cy="7348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77678" y="1836862"/>
            <a:ext cx="0" cy="7348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5220071" y="2602834"/>
            <a:ext cx="8640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6035790" y="2571750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196256" y="2576670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02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/>
      <p:bldP spid="48" grpId="0"/>
      <p:bldP spid="54" grpId="0"/>
      <p:bldP spid="58" grpId="0" animBg="1"/>
      <p:bldP spid="61" grpId="0" animBg="1"/>
      <p:bldP spid="67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Положение точки в пространстве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018343" y="1276923"/>
            <a:ext cx="0" cy="1928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038664" y="3205013"/>
            <a:ext cx="21399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38678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030" y="104609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8583" y="314781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62082" y="3205013"/>
            <a:ext cx="1356261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7332" y="1182107"/>
            <a:ext cx="44279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Положение точки на плоскости задаётся двумя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координатами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положение точки в пространстве — задаётся тремя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координатами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обоих случаях можно использовать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радиус-вектор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радиус-вектора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равна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геометрической сумме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координат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78283" y="3609479"/>
            <a:ext cx="108012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58404" y="3205013"/>
            <a:ext cx="550219" cy="404466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58404" y="2045669"/>
            <a:ext cx="0" cy="156381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992920" y="1795787"/>
            <a:ext cx="565483" cy="24988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835696" y="2045669"/>
            <a:ext cx="864096" cy="1159344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21309061" lon="18600119" rev="104049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8035357">
                <a:off x="2041771" y="2146451"/>
                <a:ext cx="418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35357">
                <a:off x="2041771" y="2146451"/>
                <a:ext cx="4187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15616" y="4155926"/>
                <a:ext cx="2937599" cy="541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55926"/>
                <a:ext cx="2937599" cy="541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Овал 50"/>
          <p:cNvSpPr/>
          <p:nvPr/>
        </p:nvSpPr>
        <p:spPr>
          <a:xfrm>
            <a:off x="1993990" y="3169009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22400" y="3579862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36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-0.300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9" grpId="0"/>
      <p:bldP spid="50" grpId="0"/>
      <p:bldP spid="51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 координатной плоскости отметьте точку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(5;2), постройте соответствующий радиус-вектор и найдите его длину.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572000" y="1347614"/>
            <a:ext cx="0" cy="3183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3568" y="2968167"/>
            <a:ext cx="79208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116391" y="2824151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0702" y="304017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 Math" pitchFamily="18" charset="0"/>
              </a:rPr>
              <a:t>1</a:t>
            </a:r>
            <a:endParaRPr lang="ru-RU" sz="2400" b="1" dirty="0">
              <a:latin typeface="Cambria Math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96236" y="2025303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732240" y="2824151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6551" y="304017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mbria Math" pitchFamily="18" charset="0"/>
              </a:rPr>
              <a:t>5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443820" y="2067694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39952" y="185167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mbria Math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4502" y="1563638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(5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;2)</a:t>
            </a:r>
            <a:endParaRPr lang="ru-RU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2067694"/>
            <a:ext cx="2174279" cy="900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20058237">
                <a:off x="5315987" y="2114146"/>
                <a:ext cx="418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8237">
                <a:off x="5315987" y="2114146"/>
                <a:ext cx="4187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5616" y="1754523"/>
                <a:ext cx="2265427" cy="541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54523"/>
                <a:ext cx="2265427" cy="541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15616" y="3939902"/>
                <a:ext cx="3162982" cy="549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4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39902"/>
                <a:ext cx="3162982" cy="5497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455492" y="28301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1118" y="114436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stCxn id="9" idx="4"/>
          </p:cNvCxnSpPr>
          <p:nvPr/>
        </p:nvCxnSpPr>
        <p:spPr>
          <a:xfrm>
            <a:off x="6732240" y="2097311"/>
            <a:ext cx="0" cy="77727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11118" y="2067694"/>
            <a:ext cx="212112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20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5" grpId="0"/>
      <p:bldP spid="19" grpId="0"/>
      <p:bldP spid="21" grpId="0"/>
      <p:bldP spid="22" grpId="0"/>
      <p:bldP spid="23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575</Words>
  <Application>Microsoft Office PowerPoint</Application>
  <PresentationFormat>Экран (16:9)</PresentationFormat>
  <Paragraphs>110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Положение и движение точки в пространстве</vt:lpstr>
      <vt:lpstr>Презентация PowerPoint</vt:lpstr>
      <vt:lpstr>Описание движения</vt:lpstr>
      <vt:lpstr>Презентация PowerPoint</vt:lpstr>
      <vt:lpstr>Презентация PowerPoint</vt:lpstr>
      <vt:lpstr>Проекция</vt:lpstr>
      <vt:lpstr>Проекция</vt:lpstr>
      <vt:lpstr>Положение точки в пространстве</vt:lpstr>
      <vt:lpstr>На координатной плоскости отметьте точку N (5;2), постройте соответствующий радиус-вектор и найдите его длину.</vt:lpstr>
      <vt:lpstr>В системе координат отметьте точку N (1;3;7), постройте соответствующий радиус-вектор и найдите его длину.</vt:lpstr>
      <vt:lpstr>Постройте проекции вектора a ⃗ на оси x и y и найдите их числовые значения, если |a ⃗ |=5 м, а угол между a ⃗ и осью x составляет 30°.</vt:lpstr>
      <vt:lpstr>Основные выводы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и движение точки в пространстве</dc:title>
  <dc:creator>user</dc:creator>
  <cp:lastModifiedBy>User</cp:lastModifiedBy>
  <cp:revision>37</cp:revision>
  <dcterms:created xsi:type="dcterms:W3CDTF">2014-04-02T12:02:20Z</dcterms:created>
  <dcterms:modified xsi:type="dcterms:W3CDTF">2014-08-08T05:41:45Z</dcterms:modified>
</cp:coreProperties>
</file>