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020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A8F2-9D8E-43BA-B5E9-C21B2D4AEC49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62A-299E-40AD-BDF1-A95E8C312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1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A8F2-9D8E-43BA-B5E9-C21B2D4AEC49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62A-299E-40AD-BDF1-A95E8C312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88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A8F2-9D8E-43BA-B5E9-C21B2D4AEC49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62A-299E-40AD-BDF1-A95E8C312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6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A8F2-9D8E-43BA-B5E9-C21B2D4AEC49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62A-299E-40AD-BDF1-A95E8C312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A8F2-9D8E-43BA-B5E9-C21B2D4AEC49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62A-299E-40AD-BDF1-A95E8C312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8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A8F2-9D8E-43BA-B5E9-C21B2D4AEC49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62A-299E-40AD-BDF1-A95E8C312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4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A8F2-9D8E-43BA-B5E9-C21B2D4AEC49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62A-299E-40AD-BDF1-A95E8C312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30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A8F2-9D8E-43BA-B5E9-C21B2D4AEC49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62A-299E-40AD-BDF1-A95E8C312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38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A8F2-9D8E-43BA-B5E9-C21B2D4AEC49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62A-299E-40AD-BDF1-A95E8C312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25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A8F2-9D8E-43BA-B5E9-C21B2D4AEC49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62A-299E-40AD-BDF1-A95E8C312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84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A8F2-9D8E-43BA-B5E9-C21B2D4AEC49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62A-299E-40AD-BDF1-A95E8C312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12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7A8F2-9D8E-43BA-B5E9-C21B2D4AEC49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5D62A-299E-40AD-BDF1-A95E8C312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62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" Type="http://schemas.openxmlformats.org/officeDocument/2006/relationships/image" Target="../media/image6.png"/><Relationship Id="rId7" Type="http://schemas.openxmlformats.org/officeDocument/2006/relationships/image" Target="../media/image69.png"/><Relationship Id="rId12" Type="http://schemas.openxmlformats.org/officeDocument/2006/relationships/image" Target="../media/image79.png"/><Relationship Id="rId17" Type="http://schemas.openxmlformats.org/officeDocument/2006/relationships/image" Target="../media/image88.png"/><Relationship Id="rId2" Type="http://schemas.openxmlformats.org/officeDocument/2006/relationships/image" Target="../media/image65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5" Type="http://schemas.openxmlformats.org/officeDocument/2006/relationships/image" Target="../media/image86.png"/><Relationship Id="rId10" Type="http://schemas.openxmlformats.org/officeDocument/2006/relationships/image" Target="../media/image78.png"/><Relationship Id="rId19" Type="http://schemas.openxmlformats.org/officeDocument/2006/relationships/image" Target="../media/image7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84.png"/><Relationship Id="rId3" Type="http://schemas.openxmlformats.org/officeDocument/2006/relationships/image" Target="../media/image6.png"/><Relationship Id="rId7" Type="http://schemas.openxmlformats.org/officeDocument/2006/relationships/image" Target="../media/image69.png"/><Relationship Id="rId12" Type="http://schemas.openxmlformats.org/officeDocument/2006/relationships/image" Target="../media/image79.png"/><Relationship Id="rId2" Type="http://schemas.openxmlformats.org/officeDocument/2006/relationships/image" Target="../media/image65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5" Type="http://schemas.openxmlformats.org/officeDocument/2006/relationships/image" Target="../media/image780.png"/><Relationship Id="rId10" Type="http://schemas.openxmlformats.org/officeDocument/2006/relationships/image" Target="../media/image78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85.png"/><Relationship Id="rId18" Type="http://schemas.openxmlformats.org/officeDocument/2006/relationships/image" Target="../media/image94.png"/><Relationship Id="rId3" Type="http://schemas.openxmlformats.org/officeDocument/2006/relationships/image" Target="../media/image6.png"/><Relationship Id="rId7" Type="http://schemas.openxmlformats.org/officeDocument/2006/relationships/image" Target="../media/image69.png"/><Relationship Id="rId12" Type="http://schemas.openxmlformats.org/officeDocument/2006/relationships/image" Target="../media/image84.png"/><Relationship Id="rId17" Type="http://schemas.openxmlformats.org/officeDocument/2006/relationships/image" Target="../media/image93.png"/><Relationship Id="rId2" Type="http://schemas.openxmlformats.org/officeDocument/2006/relationships/image" Target="../media/image65.png"/><Relationship Id="rId16" Type="http://schemas.openxmlformats.org/officeDocument/2006/relationships/image" Target="../media/image78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9.png"/><Relationship Id="rId5" Type="http://schemas.openxmlformats.org/officeDocument/2006/relationships/image" Target="../media/image67.png"/><Relationship Id="rId15" Type="http://schemas.openxmlformats.org/officeDocument/2006/relationships/image" Target="../media/image91.png"/><Relationship Id="rId19" Type="http://schemas.openxmlformats.org/officeDocument/2006/relationships/image" Target="../media/image90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9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6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8" Type="http://schemas.openxmlformats.org/officeDocument/2006/relationships/image" Target="../media/image60.png"/><Relationship Id="rId3" Type="http://schemas.openxmlformats.org/officeDocument/2006/relationships/image" Target="../media/image46.png"/><Relationship Id="rId21" Type="http://schemas.openxmlformats.org/officeDocument/2006/relationships/image" Target="../media/image63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59.png"/><Relationship Id="rId2" Type="http://schemas.openxmlformats.org/officeDocument/2006/relationships/image" Target="../media/image45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7.png"/><Relationship Id="rId23" Type="http://schemas.openxmlformats.org/officeDocument/2006/relationships/image" Target="../media/image6.png"/><Relationship Id="rId10" Type="http://schemas.openxmlformats.org/officeDocument/2006/relationships/image" Target="../media/image53.png"/><Relationship Id="rId19" Type="http://schemas.openxmlformats.org/officeDocument/2006/relationships/image" Target="../media/image61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6.png"/><Relationship Id="rId21" Type="http://schemas.openxmlformats.org/officeDocument/2006/relationships/image" Target="../media/image83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image" Target="../media/image65.pn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1779662"/>
            <a:ext cx="4032448" cy="154999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Движение с постоянным ускорением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734" y="1707654"/>
            <a:ext cx="3862250" cy="1728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30874" y="1750045"/>
                <a:ext cx="21950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24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874" y="1750045"/>
                <a:ext cx="2195023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9737" r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92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05680" y="195486"/>
                <a:ext cx="8686800" cy="1361306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Акула, двигаясь со скоростью 1 м/с,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заметила рыбку, и начала двигаться с ускорением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𝟏</m:t>
                    </m:r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 м/</m:t>
                    </m:r>
                    <m:sSup>
                      <m:sSupPr>
                        <m:ctrlP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с</m:t>
                        </m:r>
                      </m:e>
                      <m:sup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.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 Когда между акулой и рыбкой оставалось 20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м,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рыбка начала уплывать с ускорением </a:t>
                </a:r>
                <a14:m>
                  <m:oMath xmlns:m="http://schemas.openxmlformats.org/officeDocument/2006/math">
                    <m:r>
                      <a:rPr lang="ru-RU" sz="2000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𝟎</m:t>
                    </m:r>
                    <m:r>
                      <a:rPr lang="ru-RU" sz="2000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ru-RU" sz="2000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𝟖</m:t>
                    </m:r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 м/</m:t>
                    </m:r>
                    <m:sSup>
                      <m:sSupPr>
                        <m:ctrlP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с</m:t>
                        </m:r>
                      </m:e>
                      <m:sup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.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Догонит ли акула рыбку, если, проплыв 150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м,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рыбка может спрятаться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?</a:t>
                </a:r>
                <a:endParaRPr lang="ru-RU" sz="20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5680" y="195486"/>
                <a:ext cx="8686800" cy="1361306"/>
              </a:xfrm>
              <a:blipFill rotWithShape="1">
                <a:blip r:embed="rId2"/>
                <a:stretch>
                  <a:fillRect l="-772" t="-897" r="-491" b="-7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21"/>
          <p:cNvSpPr/>
          <p:nvPr/>
        </p:nvSpPr>
        <p:spPr>
          <a:xfrm>
            <a:off x="251520" y="1491630"/>
            <a:ext cx="2130015" cy="57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Дано: </a:t>
            </a:r>
            <a:endParaRPr lang="en-CA" sz="2400" dirty="0" smtClean="0">
              <a:latin typeface="Cambria Math" panose="02040503050406030204" pitchFamily="18" charset="0"/>
            </a:endParaRPr>
          </a:p>
        </p:txBody>
      </p:sp>
      <p:cxnSp>
        <p:nvCxnSpPr>
          <p:cNvPr id="8" name="Straight Connector 22"/>
          <p:cNvCxnSpPr/>
          <p:nvPr/>
        </p:nvCxnSpPr>
        <p:spPr>
          <a:xfrm>
            <a:off x="2267744" y="1798936"/>
            <a:ext cx="0" cy="30770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42"/>
          <p:cNvCxnSpPr/>
          <p:nvPr/>
        </p:nvCxnSpPr>
        <p:spPr>
          <a:xfrm flipH="1">
            <a:off x="323528" y="4282519"/>
            <a:ext cx="1944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7980" y="2758157"/>
                <a:ext cx="14553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=20 </m:t>
                      </m:r>
                      <m:r>
                        <a:rPr lang="ru-RU" sz="24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0" y="2758157"/>
                <a:ext cx="145539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77980" y="1898580"/>
                <a:ext cx="18080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0а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1 м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0" y="1898580"/>
                <a:ext cx="1808059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51519" y="2326109"/>
                <a:ext cx="18206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а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 м/</m:t>
                      </m:r>
                      <m:sSup>
                        <m:sSupPr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с</m:t>
                          </m:r>
                        </m:e>
                        <m:sup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2326109"/>
                <a:ext cx="1820627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54503" y="4299942"/>
                <a:ext cx="15776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Догонит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?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3" y="4299942"/>
                <a:ext cx="1577676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713" b="-11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51520" y="3147814"/>
                <a:ext cx="2069092" cy="502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р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,8 м/</m:t>
                      </m:r>
                      <m:sSup>
                        <m:sSupPr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с</m:t>
                          </m:r>
                        </m:e>
                        <m:sup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147814"/>
                <a:ext cx="2069092" cy="502253"/>
              </a:xfrm>
              <a:prstGeom prst="rect">
                <a:avLst/>
              </a:prstGeom>
              <a:blipFill rotWithShape="1">
                <a:blip r:embed="rId8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1483" y="3649387"/>
                <a:ext cx="15451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=150 </m:t>
                      </m:r>
                      <m:r>
                        <a:rPr lang="ru-RU" sz="24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83" y="3649387"/>
                <a:ext cx="1545167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4048" y="1860581"/>
            <a:ext cx="529081" cy="408822"/>
          </a:xfrm>
          <a:prstGeom prst="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>
            <a:off x="3779912" y="2511852"/>
            <a:ext cx="518457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260449" y="2454653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5292080" y="2402505"/>
            <a:ext cx="0" cy="201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856583" y="2603721"/>
                <a:ext cx="8675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4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583" y="2603721"/>
                <a:ext cx="867545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2745365" y="2787774"/>
                <a:ext cx="1713097" cy="831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а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365" y="2787774"/>
                <a:ext cx="1713097" cy="83106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4894308" y="2787773"/>
                <a:ext cx="2341988" cy="831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р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=20+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0,8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08" y="2787773"/>
                <a:ext cx="2341988" cy="83106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2707339" y="3618834"/>
                <a:ext cx="2820772" cy="831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=20+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0,8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339" y="3618834"/>
                <a:ext cx="2820772" cy="83106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14888" y="3838277"/>
                <a:ext cx="14756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r>
                        <a:rPr lang="ru-RU" sz="2400" b="0" i="1" smtClean="0">
                          <a:latin typeface="Cambria Math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2400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888" y="3838277"/>
                <a:ext cx="1475660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147900" y="3820854"/>
                <a:ext cx="12535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ru-RU" sz="2400" b="0" i="1" smtClean="0">
                          <a:latin typeface="Cambria Math"/>
                        </a:rPr>
                        <m:t>1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2400" i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900" y="3820854"/>
                <a:ext cx="1253548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588224" y="4282519"/>
                <a:ext cx="13410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</a:rPr>
                        <m:t>=10 </m:t>
                      </m:r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ru-RU" sz="2400" i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4282519"/>
                <a:ext cx="1341073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76" y="1711062"/>
            <a:ext cx="1791476" cy="80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05680" y="195486"/>
                <a:ext cx="8686800" cy="1361306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Акула, двигаясь со скоростью 1 м/с,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заметила рыбку, и начала двигаться с ускорением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𝟏</m:t>
                    </m:r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 м/</m:t>
                    </m:r>
                    <m:sSup>
                      <m:sSupPr>
                        <m:ctrlP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с</m:t>
                        </m:r>
                      </m:e>
                      <m:sup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.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 Когда между акулой и рыбкой оставалось 20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м,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рыбка начала уплывать с ускорением </a:t>
                </a:r>
                <a14:m>
                  <m:oMath xmlns:m="http://schemas.openxmlformats.org/officeDocument/2006/math">
                    <m:r>
                      <a:rPr lang="ru-RU" sz="2000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𝟎</m:t>
                    </m:r>
                    <m:r>
                      <a:rPr lang="ru-RU" sz="2000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ru-RU" sz="2000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𝟖</m:t>
                    </m:r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 м/</m:t>
                    </m:r>
                    <m:sSup>
                      <m:sSupPr>
                        <m:ctrlP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с</m:t>
                        </m:r>
                      </m:e>
                      <m:sup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.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Догонит ли акула рыбку, если, проплыв 150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м,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рыбка может спрятаться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?</a:t>
                </a:r>
                <a:endParaRPr lang="ru-RU" sz="20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5680" y="195486"/>
                <a:ext cx="8686800" cy="1361306"/>
              </a:xfrm>
              <a:blipFill rotWithShape="1">
                <a:blip r:embed="rId2"/>
                <a:stretch>
                  <a:fillRect l="-772" t="-897" r="-491" b="-7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21"/>
          <p:cNvSpPr/>
          <p:nvPr/>
        </p:nvSpPr>
        <p:spPr>
          <a:xfrm>
            <a:off x="251520" y="1491630"/>
            <a:ext cx="2130015" cy="57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Дано: </a:t>
            </a:r>
            <a:endParaRPr lang="en-CA" sz="2400" dirty="0" smtClean="0">
              <a:latin typeface="Cambria Math" panose="02040503050406030204" pitchFamily="18" charset="0"/>
            </a:endParaRPr>
          </a:p>
        </p:txBody>
      </p:sp>
      <p:cxnSp>
        <p:nvCxnSpPr>
          <p:cNvPr id="8" name="Straight Connector 22"/>
          <p:cNvCxnSpPr/>
          <p:nvPr/>
        </p:nvCxnSpPr>
        <p:spPr>
          <a:xfrm>
            <a:off x="2267744" y="1798936"/>
            <a:ext cx="0" cy="30770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42"/>
          <p:cNvCxnSpPr/>
          <p:nvPr/>
        </p:nvCxnSpPr>
        <p:spPr>
          <a:xfrm flipH="1">
            <a:off x="323528" y="4282519"/>
            <a:ext cx="1944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7980" y="2758157"/>
                <a:ext cx="14553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=20 </m:t>
                      </m:r>
                      <m:r>
                        <a:rPr lang="ru-RU" sz="24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0" y="2758157"/>
                <a:ext cx="145539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77980" y="1898580"/>
                <a:ext cx="18080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0а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1 м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0" y="1898580"/>
                <a:ext cx="1808059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51519" y="2326109"/>
                <a:ext cx="18206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а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 м/</m:t>
                      </m:r>
                      <m:sSup>
                        <m:sSupPr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с</m:t>
                          </m:r>
                        </m:e>
                        <m:sup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2326109"/>
                <a:ext cx="1820627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54503" y="4299942"/>
                <a:ext cx="15776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Догонит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?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3" y="4299942"/>
                <a:ext cx="1577676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713" b="-11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51520" y="3147814"/>
                <a:ext cx="2069092" cy="502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р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,8 м/</m:t>
                      </m:r>
                      <m:sSup>
                        <m:sSupPr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с</m:t>
                          </m:r>
                        </m:e>
                        <m:sup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147814"/>
                <a:ext cx="2069092" cy="502253"/>
              </a:xfrm>
              <a:prstGeom prst="rect">
                <a:avLst/>
              </a:prstGeom>
              <a:blipFill rotWithShape="1">
                <a:blip r:embed="rId8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1483" y="3649387"/>
                <a:ext cx="15451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=150 </m:t>
                      </m:r>
                      <m:r>
                        <a:rPr lang="ru-RU" sz="24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83" y="3649387"/>
                <a:ext cx="1545167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4048" y="1860581"/>
            <a:ext cx="529081" cy="408822"/>
          </a:xfrm>
          <a:prstGeom prst="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>
            <a:off x="3779912" y="2511852"/>
            <a:ext cx="518457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260449" y="2454653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5292080" y="2402505"/>
            <a:ext cx="0" cy="201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856583" y="2603721"/>
                <a:ext cx="8675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4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583" y="2603721"/>
                <a:ext cx="867545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2745365" y="2787774"/>
                <a:ext cx="1713097" cy="831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а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365" y="2787774"/>
                <a:ext cx="1713097" cy="83106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4894308" y="2787773"/>
                <a:ext cx="2341988" cy="831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р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=20+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0,8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08" y="2787773"/>
                <a:ext cx="2341988" cy="83106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2707339" y="3618834"/>
                <a:ext cx="4508607" cy="831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р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=20+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0,8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ru-R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6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0 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339" y="3618834"/>
                <a:ext cx="4508607" cy="83106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Рисунок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76" y="1711062"/>
            <a:ext cx="1791476" cy="80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05680" y="195486"/>
                <a:ext cx="8686800" cy="1361306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Акула, двигаясь со скоростью 1 м/с,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заметила рыбку, и начала двигаться с ускорением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𝟏</m:t>
                    </m:r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 м/</m:t>
                    </m:r>
                    <m:sSup>
                      <m:sSupPr>
                        <m:ctrlP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с</m:t>
                        </m:r>
                      </m:e>
                      <m:sup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.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 Когда между акулой и рыбкой оставалось 20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м,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рыбка начала уплывать с ускорением </a:t>
                </a:r>
                <a14:m>
                  <m:oMath xmlns:m="http://schemas.openxmlformats.org/officeDocument/2006/math">
                    <m:r>
                      <a:rPr lang="ru-RU" sz="2000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𝟎</m:t>
                    </m:r>
                    <m:r>
                      <a:rPr lang="ru-RU" sz="2000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ru-RU" sz="2000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𝟖</m:t>
                    </m:r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 м/</m:t>
                    </m:r>
                    <m:sSup>
                      <m:sSupPr>
                        <m:ctrlP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с</m:t>
                        </m:r>
                      </m:e>
                      <m:sup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.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Догонит ли акула рыбку, если, проплыв 150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м,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рыбка может спрятаться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?</a:t>
                </a:r>
                <a:endParaRPr lang="ru-RU" sz="20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5680" y="195486"/>
                <a:ext cx="8686800" cy="1361306"/>
              </a:xfrm>
              <a:blipFill rotWithShape="1">
                <a:blip r:embed="rId2"/>
                <a:stretch>
                  <a:fillRect l="-772" t="-897" r="-491" b="-7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21"/>
          <p:cNvSpPr/>
          <p:nvPr/>
        </p:nvSpPr>
        <p:spPr>
          <a:xfrm>
            <a:off x="251520" y="1491630"/>
            <a:ext cx="2130015" cy="57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Дано: </a:t>
            </a:r>
            <a:endParaRPr lang="en-CA" sz="2400" dirty="0" smtClean="0">
              <a:latin typeface="Cambria Math" panose="02040503050406030204" pitchFamily="18" charset="0"/>
            </a:endParaRPr>
          </a:p>
        </p:txBody>
      </p:sp>
      <p:cxnSp>
        <p:nvCxnSpPr>
          <p:cNvPr id="8" name="Straight Connector 22"/>
          <p:cNvCxnSpPr/>
          <p:nvPr/>
        </p:nvCxnSpPr>
        <p:spPr>
          <a:xfrm>
            <a:off x="2267744" y="1798936"/>
            <a:ext cx="0" cy="30770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42"/>
          <p:cNvCxnSpPr/>
          <p:nvPr/>
        </p:nvCxnSpPr>
        <p:spPr>
          <a:xfrm flipH="1">
            <a:off x="323528" y="4282519"/>
            <a:ext cx="1944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7980" y="2758157"/>
                <a:ext cx="14553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=20 </m:t>
                      </m:r>
                      <m:r>
                        <a:rPr lang="ru-RU" sz="24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0" y="2758157"/>
                <a:ext cx="145539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77980" y="1898580"/>
                <a:ext cx="18080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0а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1 м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0" y="1898580"/>
                <a:ext cx="1808059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51519" y="2326109"/>
                <a:ext cx="18206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а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 м/</m:t>
                      </m:r>
                      <m:sSup>
                        <m:sSupPr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с</m:t>
                          </m:r>
                        </m:e>
                        <m:sup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2326109"/>
                <a:ext cx="1820627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54503" y="4299942"/>
                <a:ext cx="15776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Догонит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?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3" y="4299942"/>
                <a:ext cx="1577676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713" b="-11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51520" y="3147814"/>
                <a:ext cx="2069092" cy="502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р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,8 м/</m:t>
                      </m:r>
                      <m:sSup>
                        <m:sSupPr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с</m:t>
                          </m:r>
                        </m:e>
                        <m:sup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147814"/>
                <a:ext cx="2069092" cy="502253"/>
              </a:xfrm>
              <a:prstGeom prst="rect">
                <a:avLst/>
              </a:prstGeom>
              <a:blipFill rotWithShape="1">
                <a:blip r:embed="rId8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1483" y="3649387"/>
                <a:ext cx="15451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=150 </m:t>
                      </m:r>
                      <m:r>
                        <a:rPr lang="ru-RU" sz="24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83" y="3649387"/>
                <a:ext cx="1545167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 стрелкой 23"/>
          <p:cNvCxnSpPr/>
          <p:nvPr/>
        </p:nvCxnSpPr>
        <p:spPr>
          <a:xfrm>
            <a:off x="3779912" y="2511852"/>
            <a:ext cx="518457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260449" y="2454653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5292080" y="2402505"/>
            <a:ext cx="0" cy="201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856583" y="2603721"/>
                <a:ext cx="8675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4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583" y="2603721"/>
                <a:ext cx="867545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2745365" y="2787774"/>
                <a:ext cx="1713097" cy="831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а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365" y="2787774"/>
                <a:ext cx="1713097" cy="83106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4894308" y="2787773"/>
                <a:ext cx="2341988" cy="831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р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=20+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0,8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08" y="2787773"/>
                <a:ext cx="2341988" cy="83106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2707339" y="3618834"/>
                <a:ext cx="1940596" cy="831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170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339" y="3618834"/>
                <a:ext cx="1940596" cy="83106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 flipV="1">
            <a:off x="7813180" y="2411244"/>
            <a:ext cx="0" cy="201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278953" y="2556940"/>
                <a:ext cx="10374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17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4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953" y="2556940"/>
                <a:ext cx="1037463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/>
          <p:cNvCxnSpPr/>
          <p:nvPr/>
        </p:nvCxnSpPr>
        <p:spPr>
          <a:xfrm>
            <a:off x="3851920" y="1778311"/>
            <a:ext cx="39612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292080" y="2064992"/>
            <a:ext cx="25211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4048" y="1860581"/>
            <a:ext cx="529081" cy="4088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4989959" y="3618833"/>
                <a:ext cx="1847557" cy="831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150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0,8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959" y="3618833"/>
                <a:ext cx="1847557" cy="83106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007100" y="4402205"/>
                <a:ext cx="17345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а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=17, 5 </m:t>
                      </m:r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ru-RU" sz="2400" i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100" y="4402205"/>
                <a:ext cx="1734577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197657" y="4385629"/>
                <a:ext cx="1750607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р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=1</m:t>
                      </m:r>
                      <m:r>
                        <a:rPr lang="ru-RU" sz="2400" b="0" i="1" smtClean="0">
                          <a:latin typeface="Cambria Math"/>
                        </a:rPr>
                        <m:t>9</m:t>
                      </m:r>
                      <m:r>
                        <a:rPr lang="en-US" sz="2400" b="0" i="1" smtClean="0">
                          <a:latin typeface="Cambria Math"/>
                        </a:rPr>
                        <m:t>, </m:t>
                      </m:r>
                      <m:r>
                        <a:rPr lang="ru-RU" sz="2400" b="0" i="1" smtClean="0">
                          <a:latin typeface="Cambria Math"/>
                        </a:rPr>
                        <m:t>4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ru-RU" sz="2400" i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657" y="4385629"/>
                <a:ext cx="1750607" cy="494815"/>
              </a:xfrm>
              <a:prstGeom prst="rect">
                <a:avLst/>
              </a:prstGeom>
              <a:blipFill rotWithShape="1">
                <a:blip r:embed="rId19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Рисунок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76" y="1711062"/>
            <a:ext cx="1791476" cy="80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6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1590"/>
                <a:ext cx="8229600" cy="3394472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ru-RU" sz="2400" smtClean="0">
                    <a:latin typeface="Times New Roman" pitchFamily="18" charset="0"/>
                    <a:cs typeface="Times New Roman" pitchFamily="18" charset="0"/>
                  </a:rPr>
                  <a:t>Уравнение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движения для точки, движущейся с постоянным ускорением: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</m:acc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4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240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24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latin typeface="Cambria Math"/>
                        </a:rPr>
                        <m:t>𝑡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  <a:p>
                <a:pPr marL="0" indent="0">
                  <a:buNone/>
                </a:pPr>
                <a:endParaRPr lang="ru-RU" sz="2400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Зависимость скорости от времени при равноускоренном движении описывается уравнением:</a:t>
                </a:r>
              </a:p>
              <a:p>
                <a:pPr>
                  <a:buFont typeface="Wingdings" pitchFamily="2" charset="2"/>
                  <a:buChar char="Ø"/>
                </a:pPr>
                <a:endParaRPr lang="ru-RU" sz="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4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240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/>
              </a:p>
              <a:p>
                <a:pPr marL="0" indent="0">
                  <a:buNone/>
                </a:pPr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1590"/>
                <a:ext cx="8229600" cy="3394472"/>
              </a:xfrm>
              <a:blipFill rotWithShape="1">
                <a:blip r:embed="rId2"/>
                <a:stretch>
                  <a:fillRect l="-963" t="-14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60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3491880" y="3046190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5864" y="843559"/>
                <a:ext cx="10718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м</a:t>
                </a:r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/c</a:t>
                </a:r>
                <a:endParaRPr lang="ru-RU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64" y="843559"/>
                <a:ext cx="1071897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7955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/>
          <p:nvPr/>
        </p:nvCxnSpPr>
        <p:spPr>
          <a:xfrm flipV="1">
            <a:off x="539552" y="1050756"/>
            <a:ext cx="0" cy="33932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39552" y="3063360"/>
            <a:ext cx="3600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07704" y="843558"/>
                <a:ext cx="26032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843558"/>
                <a:ext cx="260321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/>
          <p:cNvCxnSpPr/>
          <p:nvPr/>
        </p:nvCxnSpPr>
        <p:spPr>
          <a:xfrm flipV="1">
            <a:off x="539552" y="1377231"/>
            <a:ext cx="1368152" cy="241865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39552" y="2139703"/>
            <a:ext cx="3168352" cy="92365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39552" y="1635647"/>
            <a:ext cx="2736304" cy="223224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39552" y="3795887"/>
            <a:ext cx="864096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05835" y="2355727"/>
            <a:ext cx="864096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1560" y="3342705"/>
                <a:ext cx="5725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к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342705"/>
                <a:ext cx="572529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1618" y="1851671"/>
                <a:ext cx="550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с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18" y="1851671"/>
                <a:ext cx="55008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54411" y="2627214"/>
                <a:ext cx="5532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з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11" y="2627214"/>
                <a:ext cx="55329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5864" y="4011910"/>
                <a:ext cx="18867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</a:rPr>
                          <m:t>к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с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&gt;</m:t>
                    </m:r>
                  </m:oMath>
                </a14:m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з</m:t>
                        </m:r>
                      </m:sub>
                    </m:sSub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64" y="4011910"/>
                <a:ext cx="1886799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8100392" y="4371950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16016" y="843559"/>
                <a:ext cx="1091902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a, </a:t>
                </a: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м/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843559"/>
                <a:ext cx="1091902" cy="470000"/>
              </a:xfrm>
              <a:prstGeom prst="rect">
                <a:avLst/>
              </a:prstGeom>
              <a:blipFill rotWithShape="1">
                <a:blip r:embed="rId9"/>
                <a:stretch>
                  <a:fillRect l="-8939" t="-7792" b="-29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единительная линия 25"/>
          <p:cNvCxnSpPr/>
          <p:nvPr/>
        </p:nvCxnSpPr>
        <p:spPr>
          <a:xfrm>
            <a:off x="4644008" y="2283718"/>
            <a:ext cx="30963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4644008" y="1050756"/>
            <a:ext cx="0" cy="33932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644008" y="4443958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38638" y="885949"/>
                <a:ext cx="15856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𝑐𝑜𝑛𝑠𝑡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638" y="885949"/>
                <a:ext cx="1585690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348"/>
            <a:ext cx="8229600" cy="8572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Скорость при равноускоренном движении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0" y="1337518"/>
                <a:ext cx="4248472" cy="34664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Векторное уравнение:</a:t>
                </a:r>
              </a:p>
              <a:p>
                <a:pPr marL="0" indent="0">
                  <a:buNone/>
                </a:pPr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Скалярные уравнения: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0" y="1337518"/>
                <a:ext cx="4248472" cy="3466480"/>
              </a:xfrm>
              <a:blipFill rotWithShape="1">
                <a:blip r:embed="rId2"/>
                <a:stretch>
                  <a:fillRect l="-2152" t="-14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050186" y="1649445"/>
            <a:ext cx="2669827" cy="2682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4237181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212845"/>
            <a:ext cx="896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v,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043608" y="1336213"/>
            <a:ext cx="0" cy="2995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043608" y="4331463"/>
            <a:ext cx="30243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043608" y="1743769"/>
            <a:ext cx="2160240" cy="21801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868144" y="1995686"/>
                <a:ext cx="21950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995686"/>
                <a:ext cx="2195024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9737" r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Группа 2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292080" y="3651870"/>
                <a:ext cx="2783647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651870"/>
                <a:ext cx="2783647" cy="91614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95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1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851670"/>
            <a:ext cx="3096344" cy="24062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32040" y="4198317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01888" y="339502"/>
                <a:ext cx="1091902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a, </a:t>
                </a: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м/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88" y="339502"/>
                <a:ext cx="1091902" cy="470000"/>
              </a:xfrm>
              <a:prstGeom prst="rect">
                <a:avLst/>
              </a:prstGeom>
              <a:blipFill rotWithShape="1">
                <a:blip r:embed="rId2"/>
                <a:stretch>
                  <a:fillRect l="-8939" t="-7792" b="-29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755576" y="1851670"/>
            <a:ext cx="30963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851920" y="1851670"/>
            <a:ext cx="0" cy="24062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755576" y="546698"/>
            <a:ext cx="0" cy="3711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55576" y="4257878"/>
            <a:ext cx="49428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80789" y="411510"/>
                <a:ext cx="15856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𝑐𝑜𝑛𝑠𝑡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789" y="411510"/>
                <a:ext cx="158569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220072" y="1131590"/>
            <a:ext cx="3529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Площадь под графиком функции зависимости ускорения от времени есть изменение скорости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267134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370" y="1401077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74955" y="3334221"/>
                <a:ext cx="13131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𝑎𝑡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55" y="3334221"/>
                <a:ext cx="131311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Группа 1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567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2800221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5864" y="597590"/>
                <a:ext cx="10718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м</a:t>
                </a:r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/c</a:t>
                </a:r>
                <a:endParaRPr lang="ru-RU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64" y="597590"/>
                <a:ext cx="1071897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0526" r="-7955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/>
          <p:cNvCxnSpPr/>
          <p:nvPr/>
        </p:nvCxnSpPr>
        <p:spPr>
          <a:xfrm flipV="1">
            <a:off x="539552" y="804786"/>
            <a:ext cx="0" cy="3711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39552" y="2817391"/>
            <a:ext cx="3600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07704" y="597589"/>
                <a:ext cx="26032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97589"/>
                <a:ext cx="2603212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 flipV="1">
            <a:off x="539552" y="1131262"/>
            <a:ext cx="1368152" cy="241865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39552" y="1893734"/>
            <a:ext cx="3168352" cy="92365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9552" y="1389678"/>
            <a:ext cx="2736304" cy="223224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39552" y="3549918"/>
            <a:ext cx="864096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05835" y="2109758"/>
            <a:ext cx="864096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1560" y="3096736"/>
                <a:ext cx="5725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к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096736"/>
                <a:ext cx="57252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1618" y="1605702"/>
                <a:ext cx="550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с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18" y="1605702"/>
                <a:ext cx="550086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54411" y="2381245"/>
                <a:ext cx="5532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з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11" y="2381245"/>
                <a:ext cx="55329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5864" y="3837950"/>
                <a:ext cx="18867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</a:rPr>
                          <m:t>к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с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&gt;</m:t>
                    </m:r>
                  </m:oMath>
                </a14:m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з</m:t>
                        </m:r>
                      </m:sub>
                    </m:sSub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64" y="3837950"/>
                <a:ext cx="1886799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Группа 2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8134459" y="277869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28443" y="576064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5182131" y="783260"/>
            <a:ext cx="0" cy="3711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182131" y="2795865"/>
            <a:ext cx="3600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182131" y="1109736"/>
            <a:ext cx="1368152" cy="241865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182131" y="1872208"/>
            <a:ext cx="3168352" cy="92365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182131" y="1368152"/>
            <a:ext cx="2736304" cy="223224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182131" y="3528392"/>
            <a:ext cx="864096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148414" y="2088232"/>
            <a:ext cx="864096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254139" y="3075210"/>
                <a:ext cx="5725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к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139" y="3075210"/>
                <a:ext cx="572529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294197" y="1584176"/>
                <a:ext cx="550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с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197" y="1584176"/>
                <a:ext cx="550086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996990" y="2359719"/>
                <a:ext cx="5532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з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990" y="2359719"/>
                <a:ext cx="553293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228443" y="3816424"/>
                <a:ext cx="18867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</a:rPr>
                          <m:t>к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с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&gt;</m:t>
                    </m:r>
                  </m:oMath>
                </a14:m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з</m:t>
                        </m:r>
                      </m:sub>
                    </m:sSub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443" y="3816424"/>
                <a:ext cx="1886799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006040" y="599093"/>
                <a:ext cx="23103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040" y="599093"/>
                <a:ext cx="2310376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05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1" grpId="0"/>
      <p:bldP spid="26" grpId="0"/>
      <p:bldP spid="27" grpId="0"/>
      <p:bldP spid="40" grpId="0"/>
      <p:bldP spid="41" grpId="0"/>
      <p:bldP spid="42" grpId="0"/>
      <p:bldP spid="43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1050566" y="2211709"/>
            <a:ext cx="2153283" cy="2119754"/>
            <a:chOff x="1050566" y="2211709"/>
            <a:chExt cx="2153283" cy="211975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050566" y="3271586"/>
              <a:ext cx="2153281" cy="105987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ый треугольник 18"/>
            <p:cNvSpPr/>
            <p:nvPr/>
          </p:nvSpPr>
          <p:spPr>
            <a:xfrm rot="16200000">
              <a:off x="1597271" y="1665006"/>
              <a:ext cx="1059876" cy="2153281"/>
            </a:xfrm>
            <a:prstGeom prst="rtTriangl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050186" y="1649445"/>
            <a:ext cx="2669827" cy="2682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4237181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3608" y="1212845"/>
                <a:ext cx="10718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м/с</a:t>
                </a:r>
                <a:endParaRPr lang="ru-RU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212845"/>
                <a:ext cx="1071897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7955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 flipV="1">
            <a:off x="1043608" y="1336213"/>
            <a:ext cx="0" cy="2995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043608" y="4331463"/>
            <a:ext cx="30243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043608" y="2211710"/>
            <a:ext cx="2160240" cy="102801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346348"/>
            <a:ext cx="8229600" cy="8572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Уравнение равноускоренного движения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203848" y="2211710"/>
            <a:ext cx="0" cy="2119753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50568" y="2211710"/>
            <a:ext cx="2153279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59113" y="1966069"/>
                <a:ext cx="5541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13" y="1966069"/>
                <a:ext cx="55412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416642" y="3003798"/>
                <a:ext cx="6989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42" y="3003798"/>
                <a:ext cx="698974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070126" y="427032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80112" y="1275606"/>
                <a:ext cx="2151486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трапеции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275606"/>
                <a:ext cx="2151486" cy="494815"/>
              </a:xfrm>
              <a:prstGeom prst="rect">
                <a:avLst/>
              </a:prstGeom>
              <a:blipFill rotWithShape="1"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82456" y="1851478"/>
                <a:ext cx="2301912" cy="760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456" y="1851478"/>
                <a:ext cx="2301912" cy="7607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5569187" y="2632725"/>
                <a:ext cx="26032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187" y="2632725"/>
                <a:ext cx="2603213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65544" y="3179116"/>
                <a:ext cx="3326936" cy="760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ru-RU" sz="2400" dirty="0"/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544" y="3179116"/>
                <a:ext cx="3326936" cy="7607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Группа 3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565544" y="3828921"/>
                <a:ext cx="2624052" cy="831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ru-RU" sz="2400" dirty="0"/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544" y="3828921"/>
                <a:ext cx="2624052" cy="83106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59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1050566" y="2211709"/>
            <a:ext cx="2153283" cy="2119754"/>
            <a:chOff x="1050566" y="2211709"/>
            <a:chExt cx="2153283" cy="211975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050566" y="3271586"/>
              <a:ext cx="2153281" cy="105987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ый треугольник 18"/>
            <p:cNvSpPr/>
            <p:nvPr/>
          </p:nvSpPr>
          <p:spPr>
            <a:xfrm rot="16200000">
              <a:off x="1597271" y="1665006"/>
              <a:ext cx="1059876" cy="2153281"/>
            </a:xfrm>
            <a:prstGeom prst="rtTriangl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050186" y="1649445"/>
            <a:ext cx="2669827" cy="2682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4237181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3608" y="1212845"/>
                <a:ext cx="10718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м/с</a:t>
                </a:r>
                <a:endParaRPr lang="ru-RU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212845"/>
                <a:ext cx="1071897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7955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 flipV="1">
            <a:off x="1043608" y="1336213"/>
            <a:ext cx="0" cy="2995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043608" y="4331463"/>
            <a:ext cx="30243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043608" y="2211710"/>
            <a:ext cx="2160240" cy="102801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346348"/>
            <a:ext cx="8229600" cy="8572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Уравнение равноускоренного движения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203848" y="2211710"/>
            <a:ext cx="0" cy="2119753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50568" y="2211710"/>
            <a:ext cx="2153279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59113" y="1966069"/>
                <a:ext cx="5541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13" y="1966069"/>
                <a:ext cx="55412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416642" y="3003798"/>
                <a:ext cx="6989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42" y="3003798"/>
                <a:ext cx="698974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070126" y="427032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76056" y="1380649"/>
                <a:ext cx="3496278" cy="831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ru-RU" sz="2400" dirty="0"/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380649"/>
                <a:ext cx="3496278" cy="83106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076056" y="2306686"/>
                <a:ext cx="3520066" cy="8411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ru-RU" sz="2400" dirty="0"/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306686"/>
                <a:ext cx="3520066" cy="84112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119306" y="3436179"/>
                <a:ext cx="3151247" cy="863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2400" b="0" i="0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sSup>
                            <m:sSup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306" y="3436179"/>
                <a:ext cx="3151247" cy="86376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86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23478"/>
                <a:ext cx="8229600" cy="1080120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Точка, двигаясь прямолинейно с постоянным ускорением, набрала скорость 25 м/с за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10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с.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Известно, что ускорение равно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 м/</m:t>
                    </m:r>
                    <m:sSup>
                      <m:sSupPr>
                        <m:ctrlP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с</m:t>
                        </m:r>
                      </m:e>
                      <m:sup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.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Какова начальная скорость точки?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23478"/>
                <a:ext cx="8229600" cy="1080120"/>
              </a:xfrm>
              <a:blipFill rotWithShape="1">
                <a:blip r:embed="rId2"/>
                <a:stretch>
                  <a:fillRect l="-741" r="-741" b="-7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21"/>
          <p:cNvSpPr/>
          <p:nvPr/>
        </p:nvSpPr>
        <p:spPr>
          <a:xfrm>
            <a:off x="251520" y="1275606"/>
            <a:ext cx="2130015" cy="57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Дано: </a:t>
            </a:r>
            <a:endParaRPr lang="en-CA" sz="2400" dirty="0" smtClean="0">
              <a:latin typeface="Cambria Math" panose="02040503050406030204" pitchFamily="18" charset="0"/>
            </a:endParaRPr>
          </a:p>
        </p:txBody>
      </p:sp>
      <p:cxnSp>
        <p:nvCxnSpPr>
          <p:cNvPr id="5" name="Straight Connector 22"/>
          <p:cNvCxnSpPr/>
          <p:nvPr/>
        </p:nvCxnSpPr>
        <p:spPr>
          <a:xfrm>
            <a:off x="1979712" y="1582912"/>
            <a:ext cx="0" cy="22007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42"/>
          <p:cNvCxnSpPr/>
          <p:nvPr/>
        </p:nvCxnSpPr>
        <p:spPr>
          <a:xfrm flipH="1">
            <a:off x="323528" y="3075806"/>
            <a:ext cx="16561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7980" y="2110085"/>
                <a:ext cx="13265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=10 с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0" y="2110085"/>
                <a:ext cx="132651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77980" y="1682556"/>
                <a:ext cx="17384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=25 м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0" y="1682556"/>
                <a:ext cx="173842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51519" y="2499742"/>
                <a:ext cx="17063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 м/</m:t>
                      </m:r>
                      <m:sSup>
                        <m:sSupPr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с</m:t>
                          </m:r>
                        </m:e>
                        <m:sup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2499742"/>
                <a:ext cx="1706365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54503" y="3207628"/>
                <a:ext cx="10616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− ?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3" y="3207628"/>
                <a:ext cx="1061637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/>
          <p:cNvCxnSpPr/>
          <p:nvPr/>
        </p:nvCxnSpPr>
        <p:spPr>
          <a:xfrm>
            <a:off x="4638563" y="3205013"/>
            <a:ext cx="39604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88441" y="3147814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733347" y="2517744"/>
            <a:ext cx="2361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5682679" y="2427734"/>
            <a:ext cx="108012" cy="1080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00192" y="3190205"/>
                <a:ext cx="13410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=10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190205"/>
                <a:ext cx="134107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5580112" y="1839649"/>
                <a:ext cx="17384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=25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м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839649"/>
                <a:ext cx="1738425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9737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12470" y="1553317"/>
                <a:ext cx="21875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470" y="1553317"/>
                <a:ext cx="2187522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312470" y="2571750"/>
                <a:ext cx="18027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470" y="2571750"/>
                <a:ext cx="1802738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12470" y="3552859"/>
                <a:ext cx="36633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=25−2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10=5 </m:t>
                      </m:r>
                      <m:r>
                        <a:rPr lang="ru-RU" sz="2400" b="0" i="0" smtClean="0">
                          <a:latin typeface="Cambria Math"/>
                          <a:ea typeface="Cambria Math"/>
                        </a:rPr>
                        <m:t>м/с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470" y="3552859"/>
                <a:ext cx="3663311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Группа 2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403648" y="411510"/>
                <a:ext cx="11544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5 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м/с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11510"/>
                <a:ext cx="1154482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60232" y="423045"/>
                <a:ext cx="1131977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м/</m:t>
                      </m:r>
                      <m:sSup>
                        <m:sSupPr>
                          <m:ctrlP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с</m:t>
                          </m:r>
                        </m:e>
                        <m:sup>
                          <m: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23045"/>
                <a:ext cx="1131977" cy="470000"/>
              </a:xfrm>
              <a:prstGeom prst="rect">
                <a:avLst/>
              </a:prstGeom>
              <a:blipFill rotWithShape="1">
                <a:blip r:embed="rId1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62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35802E-6 L -0.07518 0.2493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12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64764E-6 L -0.65243 0.4140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22" y="20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3" grpId="0"/>
      <p:bldP spid="15" grpId="0" animBg="1"/>
      <p:bldP spid="19" grpId="0"/>
      <p:bldP spid="22" grpId="0"/>
      <p:bldP spid="23" grpId="0"/>
      <p:bldP spid="24" grpId="0"/>
      <p:bldP spid="25" grpId="0"/>
      <p:bldP spid="29" grpId="0"/>
      <p:bldP spid="29" grpId="1"/>
      <p:bldP spid="29" grpId="2"/>
      <p:bldP spid="30" grpId="0"/>
      <p:bldP spid="30" grpId="1"/>
      <p:bldP spid="3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61962"/>
                <a:ext cx="8229600" cy="1501676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Птица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летит с постоянной скоростью 8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м/с,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а перпендикулярно её движению дует ветер. Ветер сносит птицу с постоянным ускорением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𝟎</m:t>
                    </m:r>
                    <m:r>
                      <a:rPr lang="ru-RU" sz="2000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 м/</m:t>
                    </m:r>
                    <m:sSup>
                      <m:sSupPr>
                        <m:ctrlP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с</m:t>
                        </m:r>
                      </m:e>
                      <m:sup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. Найдите расстояние между начальным положением птицы и её положением через 30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с.</a:t>
                </a:r>
                <a:endParaRPr lang="ru-RU" sz="20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61962"/>
                <a:ext cx="8229600" cy="1501676"/>
              </a:xfrm>
              <a:blipFill rotWithShape="1">
                <a:blip r:embed="rId2"/>
                <a:stretch>
                  <a:fillRect l="-741" b="-8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21"/>
          <p:cNvSpPr/>
          <p:nvPr/>
        </p:nvSpPr>
        <p:spPr>
          <a:xfrm>
            <a:off x="251520" y="1347614"/>
            <a:ext cx="2130015" cy="57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Дано: </a:t>
            </a:r>
            <a:endParaRPr lang="en-CA" sz="2400" dirty="0" smtClean="0">
              <a:latin typeface="Cambria Math" panose="02040503050406030204" pitchFamily="18" charset="0"/>
            </a:endParaRPr>
          </a:p>
        </p:txBody>
      </p:sp>
      <p:cxnSp>
        <p:nvCxnSpPr>
          <p:cNvPr id="5" name="Straight Connector 22"/>
          <p:cNvCxnSpPr/>
          <p:nvPr/>
        </p:nvCxnSpPr>
        <p:spPr>
          <a:xfrm>
            <a:off x="2267744" y="1654920"/>
            <a:ext cx="0" cy="30770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42"/>
          <p:cNvCxnSpPr/>
          <p:nvPr/>
        </p:nvCxnSpPr>
        <p:spPr>
          <a:xfrm flipH="1">
            <a:off x="323528" y="4138503"/>
            <a:ext cx="1944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7980" y="2614141"/>
                <a:ext cx="13265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=30 с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0" y="2614141"/>
                <a:ext cx="132651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77980" y="1754564"/>
                <a:ext cx="16808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п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8 м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0" y="1754564"/>
                <a:ext cx="168084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51519" y="2182093"/>
                <a:ext cx="20610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в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 м/</m:t>
                      </m:r>
                      <m:sSup>
                        <m:sSupPr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с</m:t>
                          </m:r>
                        </m:e>
                        <m:sup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2182093"/>
                <a:ext cx="2061077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54503" y="4155926"/>
                <a:ext cx="12181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− ?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3" y="4155926"/>
                <a:ext cx="1218154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16016" y="123478"/>
                <a:ext cx="9845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</a:rPr>
                        <m:t>8</m:t>
                      </m:r>
                      <m:r>
                        <a:rPr lang="ru-RU" sz="2400" b="0" i="1" smtClean="0">
                          <a:latin typeface="Cambria Math"/>
                        </a:rPr>
                        <m:t> 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м/с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23478"/>
                <a:ext cx="984564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2495" y="699542"/>
                <a:ext cx="1364412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0,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м/</m:t>
                      </m:r>
                      <m:sSup>
                        <m:sSupPr>
                          <m:ctrlP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с</m:t>
                          </m:r>
                        </m:e>
                        <m:sup>
                          <m: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95" y="699542"/>
                <a:ext cx="1364412" cy="470000"/>
              </a:xfrm>
              <a:prstGeom prst="rect">
                <a:avLst/>
              </a:prstGeom>
              <a:blipFill rotWithShape="1">
                <a:blip r:embed="rId8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87824" y="1044773"/>
                <a:ext cx="8115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3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044773"/>
                <a:ext cx="811569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7979" y="3075806"/>
                <a:ext cx="13026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=90°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79" y="3075806"/>
                <a:ext cx="130266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23528" y="3528152"/>
                <a:ext cx="11426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п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528152"/>
                <a:ext cx="1142620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9602" y="3577216"/>
            <a:ext cx="1110294" cy="1169494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 flipV="1">
            <a:off x="3084749" y="1468513"/>
            <a:ext cx="0" cy="28037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084749" y="4272266"/>
            <a:ext cx="56629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388424" y="422793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1840" y="134761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273985" y="4515966"/>
            <a:ext cx="8733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4965638" y="4501157"/>
                <a:ext cx="5416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п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638" y="4501157"/>
                <a:ext cx="541687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 стрелкой 31"/>
          <p:cNvCxnSpPr/>
          <p:nvPr/>
        </p:nvCxnSpPr>
        <p:spPr>
          <a:xfrm flipV="1">
            <a:off x="2555776" y="2412925"/>
            <a:ext cx="0" cy="524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2598992" y="2460613"/>
                <a:ext cx="5320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в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992" y="2460613"/>
                <a:ext cx="532069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131061" y="1524665"/>
                <a:ext cx="3496278" cy="831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ru-RU" sz="2400" dirty="0"/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061" y="1524665"/>
                <a:ext cx="3496278" cy="83106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131061" y="2450702"/>
                <a:ext cx="3520066" cy="8411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ru-RU" sz="2400" dirty="0"/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061" y="2450702"/>
                <a:ext cx="3520066" cy="841128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148217" y="1754564"/>
                <a:ext cx="17870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217" y="1754564"/>
                <a:ext cx="1787091" cy="461665"/>
              </a:xfrm>
              <a:prstGeom prst="rect">
                <a:avLst/>
              </a:prstGeom>
              <a:blipFill rotWithShape="1">
                <a:blip r:embed="rId1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131061" y="2450702"/>
                <a:ext cx="1899366" cy="8411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ru-RU" sz="2400" dirty="0"/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061" y="2450702"/>
                <a:ext cx="1899366" cy="841128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64441" y="1755196"/>
                <a:ext cx="34721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30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8×30=240 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441" y="1755196"/>
                <a:ext cx="3472104" cy="46166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147285" y="2451334"/>
                <a:ext cx="3750129" cy="831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30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0,2×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b="0" i="1" smtClean="0">
                                  <a:latin typeface="Cambria Math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ru-RU" sz="2400" dirty="0"/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=90 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285" y="2451334"/>
                <a:ext cx="3750129" cy="831061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159134" y="3472339"/>
                <a:ext cx="5406480" cy="549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240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sz="2400" b="0" i="1" smtClean="0">
                          <a:latin typeface="Cambria Math"/>
                        </a:rPr>
                        <m:t>=256,32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256 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134" y="3472339"/>
                <a:ext cx="5406480" cy="549766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Группа 4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775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59E-6 L -0.4125 0.305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15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3271E-6 L 0.03264 0.2900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" y="145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0361E-6 L -0.24896 0.294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146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7" grpId="0"/>
      <p:bldP spid="19" grpId="0"/>
      <p:bldP spid="24" grpId="0"/>
      <p:bldP spid="25" grpId="0"/>
      <p:bldP spid="31" grpId="0"/>
      <p:bldP spid="33" grpId="0"/>
      <p:bldP spid="35" grpId="0"/>
      <p:bldP spid="35" grpId="1"/>
      <p:bldP spid="36" grpId="0"/>
      <p:bldP spid="36" grpId="1"/>
      <p:bldP spid="37" grpId="0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05680" y="195486"/>
                <a:ext cx="8686800" cy="1361306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Акула, двигаясь со скоростью 1 м/с,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заметила рыбку, и начала двигаться с ускорением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𝟏</m:t>
                    </m:r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 м/</m:t>
                    </m:r>
                    <m:sSup>
                      <m:sSupPr>
                        <m:ctrlP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с</m:t>
                        </m:r>
                      </m:e>
                      <m:sup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.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 Когда между акулой и рыбкой оставалось 20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м,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рыбка начала уплывать с ускорением </a:t>
                </a:r>
                <a14:m>
                  <m:oMath xmlns:m="http://schemas.openxmlformats.org/officeDocument/2006/math">
                    <m:r>
                      <a:rPr lang="ru-RU" sz="2000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𝟎</m:t>
                    </m:r>
                    <m:r>
                      <a:rPr lang="ru-RU" sz="2000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ru-RU" sz="2000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𝟖</m:t>
                    </m:r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 м/</m:t>
                    </m:r>
                    <m:sSup>
                      <m:sSupPr>
                        <m:ctrlP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с</m:t>
                        </m:r>
                      </m:e>
                      <m:sup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.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Догонит ли акула рыбку, если, проплыв 150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м,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рыбка может спрятаться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?</a:t>
                </a:r>
                <a:endParaRPr lang="ru-RU" sz="20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5680" y="195486"/>
                <a:ext cx="8686800" cy="1361306"/>
              </a:xfrm>
              <a:blipFill rotWithShape="1">
                <a:blip r:embed="rId2"/>
                <a:stretch>
                  <a:fillRect l="-772" t="-897" r="-491" b="-7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21"/>
          <p:cNvSpPr/>
          <p:nvPr/>
        </p:nvSpPr>
        <p:spPr>
          <a:xfrm>
            <a:off x="251520" y="1491630"/>
            <a:ext cx="2130015" cy="57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Дано: </a:t>
            </a:r>
            <a:endParaRPr lang="en-CA" sz="2400" dirty="0" smtClean="0">
              <a:latin typeface="Cambria Math" panose="02040503050406030204" pitchFamily="18" charset="0"/>
            </a:endParaRPr>
          </a:p>
        </p:txBody>
      </p:sp>
      <p:cxnSp>
        <p:nvCxnSpPr>
          <p:cNvPr id="8" name="Straight Connector 22"/>
          <p:cNvCxnSpPr/>
          <p:nvPr/>
        </p:nvCxnSpPr>
        <p:spPr>
          <a:xfrm>
            <a:off x="2267744" y="1798936"/>
            <a:ext cx="0" cy="30770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42"/>
          <p:cNvCxnSpPr/>
          <p:nvPr/>
        </p:nvCxnSpPr>
        <p:spPr>
          <a:xfrm flipH="1">
            <a:off x="323528" y="4282519"/>
            <a:ext cx="1944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7980" y="2758157"/>
                <a:ext cx="14553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=20 </m:t>
                      </m:r>
                      <m:r>
                        <a:rPr lang="ru-RU" sz="24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0" y="2758157"/>
                <a:ext cx="145539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77980" y="1898580"/>
                <a:ext cx="18080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0а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1 м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0" y="1898580"/>
                <a:ext cx="1808059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51519" y="2326109"/>
                <a:ext cx="18206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а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 м/</m:t>
                      </m:r>
                      <m:sSup>
                        <m:sSupPr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с</m:t>
                          </m:r>
                        </m:e>
                        <m:sup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2326109"/>
                <a:ext cx="1820627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54503" y="4299942"/>
                <a:ext cx="15776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Догонит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?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3" y="4299942"/>
                <a:ext cx="1577676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713" b="-11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51520" y="3147814"/>
                <a:ext cx="2069092" cy="502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р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,8 м/</m:t>
                      </m:r>
                      <m:sSup>
                        <m:sSupPr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с</m:t>
                          </m:r>
                        </m:e>
                        <m:sup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147814"/>
                <a:ext cx="2069092" cy="502253"/>
              </a:xfrm>
              <a:prstGeom prst="rect">
                <a:avLst/>
              </a:prstGeom>
              <a:blipFill rotWithShape="1">
                <a:blip r:embed="rId8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1483" y="3649387"/>
                <a:ext cx="15451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=150 </m:t>
                      </m:r>
                      <m:r>
                        <a:rPr lang="ru-RU" sz="24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83" y="3649387"/>
                <a:ext cx="1545167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63888" y="195486"/>
                <a:ext cx="9845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1</m:t>
                      </m:r>
                      <m:r>
                        <a:rPr lang="ru-RU" sz="2400" b="0" i="1" smtClean="0">
                          <a:latin typeface="Cambria Math"/>
                        </a:rPr>
                        <m:t> 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м/с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95486"/>
                <a:ext cx="984565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97404" y="471361"/>
                <a:ext cx="1146404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 м/</m:t>
                      </m:r>
                      <m:sSup>
                        <m:sSupPr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с</m:t>
                          </m:r>
                        </m:e>
                        <m:sup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404" y="471361"/>
                <a:ext cx="1146404" cy="470000"/>
              </a:xfrm>
              <a:prstGeom prst="rect">
                <a:avLst/>
              </a:prstGeom>
              <a:blipFill rotWithShape="1">
                <a:blip r:embed="rId11"/>
                <a:stretch>
                  <a:fillRect b="-155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18785" y="471361"/>
                <a:ext cx="8675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20 м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785" y="471361"/>
                <a:ext cx="867545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35696" y="1101973"/>
                <a:ext cx="10374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</a:rPr>
                        <m:t>1</m:t>
                      </m:r>
                      <m:r>
                        <a:rPr lang="ru-RU" sz="2400" b="0" i="1" smtClean="0">
                          <a:latin typeface="Cambria Math"/>
                        </a:rPr>
                        <m:t>5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 м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101973"/>
                <a:ext cx="1037463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99992" y="771550"/>
                <a:ext cx="13596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0,8 м/</m:t>
                      </m:r>
                      <m:sSup>
                        <m:sSupPr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с</m:t>
                          </m:r>
                        </m:e>
                        <m:sup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771550"/>
                <a:ext cx="1359603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76" y="1711062"/>
            <a:ext cx="1791476" cy="8007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4048" y="1860581"/>
            <a:ext cx="529081" cy="408822"/>
          </a:xfrm>
          <a:prstGeom prst="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>
            <a:off x="3779912" y="2511852"/>
            <a:ext cx="518457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260449" y="2454653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5292080" y="2402505"/>
            <a:ext cx="0" cy="201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856583" y="2603721"/>
                <a:ext cx="8675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4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583" y="2603721"/>
                <a:ext cx="867545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2745365" y="3067977"/>
                <a:ext cx="12357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а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365" y="3067977"/>
                <a:ext cx="1235788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4788024" y="3034827"/>
                <a:ext cx="1695849" cy="4948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р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=20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034827"/>
                <a:ext cx="1695849" cy="494815"/>
              </a:xfrm>
              <a:prstGeom prst="rect">
                <a:avLst/>
              </a:prstGeom>
              <a:blipFill rotWithShape="1">
                <a:blip r:embed="rId1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4788024" y="3616237"/>
                <a:ext cx="1255023" cy="4948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р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616237"/>
                <a:ext cx="1255023" cy="494815"/>
              </a:xfrm>
              <a:prstGeom prst="rect">
                <a:avLst/>
              </a:prstGeom>
              <a:blipFill rotWithShape="1">
                <a:blip r:embed="rId20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2805833" y="3600393"/>
                <a:ext cx="18080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0а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1 м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833" y="3600393"/>
                <a:ext cx="1808059" cy="461665"/>
              </a:xfrm>
              <a:prstGeom prst="rect">
                <a:avLst/>
              </a:prstGeom>
              <a:blipFill rotWithShape="1">
                <a:blip r:embed="rId21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83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27615E-7 L -0.28212 0.347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17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0145E-6 L -0.0868 0.362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18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33878E-6 L -0.7125 0.447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5" y="22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36378E-6 L -0.41771 0.4720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236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11649 0.4870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20" grpId="2"/>
      <p:bldP spid="21" grpId="0"/>
      <p:bldP spid="21" grpId="1"/>
      <p:bldP spid="21" grpId="2"/>
      <p:bldP spid="25" grpId="0"/>
      <p:bldP spid="32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1673</Words>
  <Application>Microsoft Office PowerPoint</Application>
  <PresentationFormat>Экран (16:9)</PresentationFormat>
  <Paragraphs>173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Движение с постоянным ускорением</vt:lpstr>
      <vt:lpstr>Скорость при равноускоренном движении</vt:lpstr>
      <vt:lpstr>Презентация PowerPoint</vt:lpstr>
      <vt:lpstr>Презентация PowerPoint</vt:lpstr>
      <vt:lpstr>Уравнение равноускоренного движения</vt:lpstr>
      <vt:lpstr>Уравнение равноускоренного движения</vt:lpstr>
      <vt:lpstr>Точка, двигаясь прямолинейно с постоянным ускорением, набрала скорость 25 м/с за 10 с. Известно, что ускорение равно 2 м/с^2. Какова начальная скорость точки?</vt:lpstr>
      <vt:lpstr>Птица летит с постоянной скоростью 8 м/с, а перпендикулярно её движению дует ветер. Ветер сносит птицу с постоянным ускорением  0,2 м/с^2. Найдите расстояние между начальным положением птицы и её положением через 30 с.</vt:lpstr>
      <vt:lpstr>Акула, двигаясь со скоростью 1 м/с, заметила рыбку, и начала двигаться с ускорением  1 м/с^2. Когда между акулой и рыбкой оставалось 20 м, рыбка начала уплывать с ускорением 0,8 м/с^2. Догонит ли акула рыбку, если, проплыв 150 м, рыбка может спрятаться?</vt:lpstr>
      <vt:lpstr>Акула, двигаясь со скоростью 1 м/с, заметила рыбку, и начала двигаться с ускорением  1 м/с^2. Когда между акулой и рыбкой оставалось 20 м, рыбка начала уплывать с ускорением 0,8 м/с^2. Догонит ли акула рыбку, если, проплыв 150 м, рыбка может спрятаться?</vt:lpstr>
      <vt:lpstr>Акула, двигаясь со скоростью 1 м/с, заметила рыбку, и начала двигаться с ускорением  1 м/с^2. Когда между акулой и рыбкой оставалось 20 м, рыбка начала уплывать с ускорением 0,8 м/с^2. Догонит ли акула рыбку, если, проплыв 150 м, рыбка может спрятаться?</vt:lpstr>
      <vt:lpstr>Акула, двигаясь со скоростью 1 м/с, заметила рыбку, и начала двигаться с ускорением  1 м/с^2. Когда между акулой и рыбкой оставалось 20 м, рыбка начала уплывать с ускорением 0,8 м/с^2. Догонит ли акула рыбку, если, проплыв 150 м, рыбка может спрятаться?</vt:lpstr>
      <vt:lpstr>Основные выводы</vt:lpstr>
      <vt:lpstr>Основные выводы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Движение с постоянным ускорением</dc:title>
  <dc:creator>user</dc:creator>
  <cp:lastModifiedBy>user</cp:lastModifiedBy>
  <cp:revision>27</cp:revision>
  <dcterms:created xsi:type="dcterms:W3CDTF">2014-05-06T09:06:37Z</dcterms:created>
  <dcterms:modified xsi:type="dcterms:W3CDTF">2014-06-03T14:03:54Z</dcterms:modified>
</cp:coreProperties>
</file>