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58" r:id="rId9"/>
    <p:sldId id="265" r:id="rId10"/>
    <p:sldId id="266" r:id="rId11"/>
    <p:sldId id="264" r:id="rId12"/>
    <p:sldId id="267" r:id="rId13"/>
    <p:sldId id="268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20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FB69-94E9-42F8-AB72-2386646C7F78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66B5-B14E-4D22-A628-85A2DCD69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829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FB69-94E9-42F8-AB72-2386646C7F78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66B5-B14E-4D22-A628-85A2DCD69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7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FB69-94E9-42F8-AB72-2386646C7F78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66B5-B14E-4D22-A628-85A2DCD69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50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FB69-94E9-42F8-AB72-2386646C7F78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66B5-B14E-4D22-A628-85A2DCD69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2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FB69-94E9-42F8-AB72-2386646C7F78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66B5-B14E-4D22-A628-85A2DCD69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7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FB69-94E9-42F8-AB72-2386646C7F78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66B5-B14E-4D22-A628-85A2DCD69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1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FB69-94E9-42F8-AB72-2386646C7F78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66B5-B14E-4D22-A628-85A2DCD69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18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FB69-94E9-42F8-AB72-2386646C7F78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66B5-B14E-4D22-A628-85A2DCD69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8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FB69-94E9-42F8-AB72-2386646C7F78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66B5-B14E-4D22-A628-85A2DCD69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8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FB69-94E9-42F8-AB72-2386646C7F78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66B5-B14E-4D22-A628-85A2DCD69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2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CFB69-94E9-42F8-AB72-2386646C7F78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66B5-B14E-4D22-A628-85A2DCD69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64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CFB69-94E9-42F8-AB72-2386646C7F78}" type="datetimeFigureOut">
              <a:rPr lang="ru-RU" smtClean="0"/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466B5-B14E-4D22-A628-85A2DCD69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1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6.png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12" Type="http://schemas.openxmlformats.org/officeDocument/2006/relationships/image" Target="../media/image5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54.png"/><Relationship Id="rId5" Type="http://schemas.openxmlformats.org/officeDocument/2006/relationships/image" Target="../media/image39.png"/><Relationship Id="rId10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6.png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47.jpe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2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3.jp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6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24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1419622"/>
            <a:ext cx="4462264" cy="23042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Деформация и силы упругости. Закон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Гука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7790"/>
            <a:ext cx="1298281" cy="480791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22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29668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на пружину подвесили груз массой 2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кг,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её длина составила полметра, а когда на неё подвесили груз массой 3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кг,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удлинение пружины составило 10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длину пружины в расслабленном состоянии и коэффициент жесткости пружины.</a:t>
            </a:r>
          </a:p>
        </p:txBody>
      </p:sp>
      <p:sp>
        <p:nvSpPr>
          <p:cNvPr id="4" name="Прямоугольник 21"/>
          <p:cNvSpPr/>
          <p:nvPr/>
        </p:nvSpPr>
        <p:spPr>
          <a:xfrm>
            <a:off x="251520" y="1563638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22"/>
          <p:cNvCxnSpPr/>
          <p:nvPr/>
        </p:nvCxnSpPr>
        <p:spPr>
          <a:xfrm>
            <a:off x="2123728" y="1918216"/>
            <a:ext cx="0" cy="2512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42"/>
          <p:cNvCxnSpPr/>
          <p:nvPr/>
        </p:nvCxnSpPr>
        <p:spPr>
          <a:xfrm flipH="1">
            <a:off x="323528" y="3911725"/>
            <a:ext cx="1800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7980" y="1970588"/>
                <a:ext cx="15971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=2 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кг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1970588"/>
                <a:ext cx="1597169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54503" y="3882108"/>
                <a:ext cx="93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𝑘</m:t>
                    </m:r>
                    <m:r>
                      <a:rPr lang="ru-RU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− 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3882108"/>
                <a:ext cx="93429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77980" y="2830165"/>
                <a:ext cx="16342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=0,5 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м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2830165"/>
                <a:ext cx="163423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77980" y="3306044"/>
                <a:ext cx="18240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=0,1 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м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3306044"/>
                <a:ext cx="1824089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24760" y="4170140"/>
                <a:ext cx="10584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− 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60" y="4170140"/>
                <a:ext cx="1058431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65604" y="2427734"/>
                <a:ext cx="16042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кг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04" y="2427734"/>
                <a:ext cx="160428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497468"/>
            <a:ext cx="591471" cy="23221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36" y="1585145"/>
            <a:ext cx="787253" cy="197931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6444208" y="3373402"/>
            <a:ext cx="446262" cy="44626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8055" y="3564459"/>
            <a:ext cx="720080" cy="5863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555776" y="2355726"/>
                <a:ext cx="2311658" cy="724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0,5−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355726"/>
                <a:ext cx="2311658" cy="72481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2555776" y="3219822"/>
                <a:ext cx="2311658" cy="724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0,5−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219822"/>
                <a:ext cx="2311658" cy="72481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2555776" y="4017821"/>
                <a:ext cx="389734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0,5−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2×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9,8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294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0,43 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017821"/>
                <a:ext cx="3897349" cy="7861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564929" y="1833137"/>
                <a:ext cx="27470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(0,5−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/>
                        </a:rPr>
                        <m:t>𝑔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929" y="1833137"/>
                <a:ext cx="2747099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Группа 3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83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95486"/>
                <a:ext cx="8229600" cy="1224136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Рыбак вытягивает рыбу из воды вертикально вверх с ускорением </a:t>
                </a:r>
                <a14:m>
                  <m:oMath xmlns:m="http://schemas.openxmlformats.org/officeDocument/2006/math"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𝟏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𝟐</m:t>
                    </m:r>
                    <m:r>
                      <a:rPr lang="ru-RU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м/</m:t>
                    </m:r>
                    <m:sSup>
                      <m:sSupPr>
                        <m:ctrlP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с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.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Масса рыбы равна 1,5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кг,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а коэффициент жесткости лески составляет 800 </a:t>
                </a:r>
                <a:r>
                  <a:rPr lang="en-US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ru-RU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Н/м. </a:t>
                </a:r>
                <a:r>
                  <a:rPr lang="ru-RU" sz="20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</a:rPr>
                  <a:t>Найдите растяжение лески.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95486"/>
                <a:ext cx="8229600" cy="1224136"/>
              </a:xfrm>
              <a:blipFill rotWithShape="1"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265" y="1419622"/>
            <a:ext cx="2341191" cy="2495011"/>
          </a:xfrm>
          <a:prstGeom prst="rect">
            <a:avLst/>
          </a:prstGeom>
        </p:spPr>
      </p:pic>
      <p:sp>
        <p:nvSpPr>
          <p:cNvPr id="5" name="Прямоугольник 21"/>
          <p:cNvSpPr/>
          <p:nvPr/>
        </p:nvSpPr>
        <p:spPr>
          <a:xfrm>
            <a:off x="251520" y="1275606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6" name="Straight Connector 22"/>
          <p:cNvCxnSpPr/>
          <p:nvPr/>
        </p:nvCxnSpPr>
        <p:spPr>
          <a:xfrm>
            <a:off x="2123728" y="1630184"/>
            <a:ext cx="0" cy="21657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42"/>
          <p:cNvCxnSpPr/>
          <p:nvPr/>
        </p:nvCxnSpPr>
        <p:spPr>
          <a:xfrm flipH="1">
            <a:off x="323528" y="3249439"/>
            <a:ext cx="1800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77980" y="2614141"/>
                <a:ext cx="19868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=800 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Н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м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2614141"/>
                <a:ext cx="198689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920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54503" y="3219822"/>
                <a:ext cx="1043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− 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3219822"/>
                <a:ext cx="104355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77980" y="1678037"/>
                <a:ext cx="19387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=1,2 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м/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p>
                          <m:r>
                            <a:rPr lang="ru-RU" sz="24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1678037"/>
                <a:ext cx="1938799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77980" y="2152476"/>
                <a:ext cx="16993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=1,5 кг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2152476"/>
                <a:ext cx="1699376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81664" y="885949"/>
                <a:ext cx="1399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8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00 Н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64" y="885949"/>
                <a:ext cx="139974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95536" y="555526"/>
                <a:ext cx="13596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1,2 м/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4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p>
                          <m:r>
                            <a:rPr lang="ru-RU" sz="24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55526"/>
                <a:ext cx="1359603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07904" y="597917"/>
                <a:ext cx="10791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1, 5 кг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97917"/>
                <a:ext cx="1079142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71800" y="1618135"/>
                <a:ext cx="21413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𝑚𝑔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618135"/>
                <a:ext cx="2141355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71800" y="2073625"/>
                <a:ext cx="27424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073625"/>
                <a:ext cx="2742417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771800" y="2623666"/>
                <a:ext cx="1106072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у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623666"/>
                <a:ext cx="1106072" cy="495649"/>
              </a:xfrm>
              <a:prstGeom prst="rect">
                <a:avLst/>
              </a:prstGeom>
              <a:blipFill rotWithShape="1">
                <a:blip r:embed="rId13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18964" y="2623666"/>
                <a:ext cx="1793889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у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964" y="2623666"/>
                <a:ext cx="1793889" cy="495649"/>
              </a:xfrm>
              <a:prstGeom prst="rect">
                <a:avLst/>
              </a:prstGeom>
              <a:blipFill rotWithShape="1">
                <a:blip r:embed="rId14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10959" y="3171428"/>
                <a:ext cx="2920223" cy="809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/>
                                </a:rPr>
                                <m:t>у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959" y="3171428"/>
                <a:ext cx="2920223" cy="80906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87363" y="3960492"/>
                <a:ext cx="5064913" cy="809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1,5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9,8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800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=0,02 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м=2 см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363" y="3960492"/>
                <a:ext cx="5064913" cy="80906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Группа 2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349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02813 0.2212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1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-0.31875 0.310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15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9136E-6 L -0.11476 0.3388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6" grpId="0"/>
      <p:bldP spid="17" grpId="0"/>
      <p:bldP spid="18" grpId="0"/>
      <p:bldP spid="19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Деформация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изменение объема или формы тела.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Типы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деформации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изгиб, сжатие, растяжение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кручение.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Упругая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деформация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деформация,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которой тело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восстанавливает исходную форму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как только перестают действовать силы, вызвавшие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деформацию.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Неупругая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деформация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деформация, после которой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тело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не восстанавливает свою форму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даже после окончания действий сил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вызвавших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деформацию.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53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27397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деформации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или попытке деформации твердого тела возникают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силы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упругости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Силы упругости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всегда препятствуют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деформации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Силы упругости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жидкостях возникают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только при попытке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изменения объема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Силы упругости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газах возникают при попытке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сжатия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386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83768" y="267494"/>
            <a:ext cx="4176464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Силы в механике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680000">
            <a:off x="5294293" y="1348933"/>
            <a:ext cx="1185273" cy="54440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9096582">
            <a:off x="2654430" y="1346250"/>
            <a:ext cx="1185273" cy="54440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022083"/>
            <a:ext cx="3168352" cy="6936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Гравитационные силы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088" y="2022083"/>
            <a:ext cx="3168352" cy="6936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Силы упругости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7824" y="3435846"/>
            <a:ext cx="3168352" cy="6936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Силы трения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3491878" y="2011518"/>
            <a:ext cx="2160243" cy="54440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497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Силы упругости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275606"/>
            <a:ext cx="4104456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Силы упругости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возникают при деформации тел!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0" y="2571750"/>
            <a:ext cx="3605572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Деформация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это изменение объема или формы тела.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6" y="915566"/>
            <a:ext cx="2069650" cy="4099346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844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5" t="50000" r="7681" b="5898"/>
          <a:stretch/>
        </p:blipFill>
        <p:spPr>
          <a:xfrm>
            <a:off x="1016950" y="1917581"/>
            <a:ext cx="1555334" cy="1111487"/>
          </a:xfrm>
        </p:spPr>
      </p:pic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90" b="49064" l="3556" r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658" b="50000"/>
          <a:stretch/>
        </p:blipFill>
        <p:spPr>
          <a:xfrm rot="19868103">
            <a:off x="205529" y="782398"/>
            <a:ext cx="1587818" cy="1260140"/>
          </a:xfrm>
          <a:prstGeom prst="rect">
            <a:avLst/>
          </a:prstGeom>
        </p:spPr>
      </p:pic>
      <p:sp>
        <p:nvSpPr>
          <p:cNvPr id="11" name="Пятно 1 10"/>
          <p:cNvSpPr/>
          <p:nvPr/>
        </p:nvSpPr>
        <p:spPr>
          <a:xfrm>
            <a:off x="1331640" y="1943602"/>
            <a:ext cx="45719" cy="45987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12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1403648" y="1917581"/>
            <a:ext cx="45719" cy="45987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12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1187624" y="1943602"/>
            <a:ext cx="45719" cy="45987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12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1285921" y="1943602"/>
            <a:ext cx="45719" cy="45987"/>
          </a:xfrm>
          <a:prstGeom prst="irregularSeal1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glow rad="127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868" y="982090"/>
            <a:ext cx="2234502" cy="22345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92"/>
          <a:stretch/>
        </p:blipFill>
        <p:spPr>
          <a:xfrm>
            <a:off x="2483768" y="837461"/>
            <a:ext cx="3096344" cy="259838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5536" y="330706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Силы упругости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возникают 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попытке изменить форму или объем твердого тела и при попытке изменить объем жидкости или при сжатии газа.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36" y="1056714"/>
            <a:ext cx="730104" cy="215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7.40741E-7 L 0.00295 7.40741E-7 " pathEditMode="relative" rAng="0" ptsTypes="AA">
                                      <p:cBhvr>
                                        <p:cTn id="18" dur="1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9.87654E-7 L -2.22222E-6 -0.00432 " pathEditMode="relative" rAng="0" ptsTypes="AA">
                                      <p:cBhvr>
                                        <p:cTn id="20" dur="1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1.11111E-6 0.00463 " pathEditMode="relative" rAng="0" ptsTypes="AA">
                                      <p:cBhvr>
                                        <p:cTn id="22" dur="1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4.16667E-6 -0.00926 " pathEditMode="relative" rAng="0" ptsTypes="AA">
                                      <p:cBhvr>
                                        <p:cTn id="24" dur="1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755576" y="4443958"/>
            <a:ext cx="784887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2483768" y="267494"/>
            <a:ext cx="4176464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Деформации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680000">
            <a:off x="5294293" y="1348933"/>
            <a:ext cx="1185273" cy="54440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9096582">
            <a:off x="2654430" y="1346250"/>
            <a:ext cx="1185273" cy="544404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022083"/>
            <a:ext cx="3168352" cy="6936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Неупругие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088" y="2022083"/>
            <a:ext cx="3168352" cy="6936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Упругие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46" y="3969699"/>
            <a:ext cx="773754" cy="762291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46" y="3969699"/>
            <a:ext cx="773754" cy="762291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90" b="49064" l="3556" r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658" b="50000"/>
          <a:stretch/>
        </p:blipFill>
        <p:spPr>
          <a:xfrm rot="19727458">
            <a:off x="1137230" y="3075384"/>
            <a:ext cx="1783335" cy="14153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49" l="0" r="100000">
                        <a14:foregroundMark x1="55333" y1="30945" x2="55333" y2="30945"/>
                        <a14:foregroundMark x1="49000" y1="44951" x2="62000" y2="22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92" y="2745185"/>
            <a:ext cx="840944" cy="86056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349" l="0" r="100000">
                        <a14:foregroundMark x1="55333" y1="30945" x2="55333" y2="30945"/>
                        <a14:foregroundMark x1="49000" y1="44951" x2="62000" y2="22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92" y="3753297"/>
            <a:ext cx="840944" cy="6906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49" l="0" r="100000">
                        <a14:foregroundMark x1="55333" y1="30945" x2="55333" y2="30945"/>
                        <a14:foregroundMark x1="49000" y1="44951" x2="62000" y2="22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92" y="3583392"/>
            <a:ext cx="840944" cy="86056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24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decel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95062E-6 L -2.22222E-6 0.1626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1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14013 L -2.22222E-6 0.02253 " pathEditMode="relative" rAng="0" ptsTypes="AA">
                                      <p:cBhvr>
                                        <p:cTn id="58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332"/>
            <a:ext cx="82296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Закон Гука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843558"/>
            <a:ext cx="3816424" cy="2091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</a:rPr>
              <a:t>При </a:t>
            </a:r>
            <a:r>
              <a:rPr lang="ru-RU" sz="2400" b="1" dirty="0">
                <a:latin typeface="Times New Roman" pitchFamily="18" charset="0"/>
              </a:rPr>
              <a:t>упругой деформации </a:t>
            </a:r>
            <a:r>
              <a:rPr lang="ru-RU" sz="2400" dirty="0">
                <a:latin typeface="Times New Roman" pitchFamily="18" charset="0"/>
              </a:rPr>
              <a:t>растяжения или сжатия, </a:t>
            </a:r>
            <a:r>
              <a:rPr lang="ru-RU" sz="2400" u="sng" dirty="0">
                <a:latin typeface="Times New Roman" pitchFamily="18" charset="0"/>
              </a:rPr>
              <a:t>удлинение</a:t>
            </a:r>
            <a:r>
              <a:rPr lang="ru-RU" sz="2400" dirty="0">
                <a:latin typeface="Times New Roman" pitchFamily="18" charset="0"/>
              </a:rPr>
              <a:t> тела прямо пропорционально приложенной силе.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24128" y="2787774"/>
                <a:ext cx="1637115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у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787774"/>
                <a:ext cx="1637115" cy="495649"/>
              </a:xfrm>
              <a:prstGeom prst="rect">
                <a:avLst/>
              </a:prstGeom>
              <a:blipFill rotWithShape="1">
                <a:blip r:embed="rId2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788024" y="3651870"/>
                <a:ext cx="40740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—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коэффициент жесткости.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651870"/>
                <a:ext cx="407406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99" t="-11842" r="-1345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788024" y="3219822"/>
                <a:ext cx="37492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—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удлинение пружины,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219822"/>
                <a:ext cx="374923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325" t="-10526" r="-146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788024" y="4113535"/>
                <a:ext cx="1770356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400" i="1" smtClean="0">
                              <a:latin typeface="Cambria Math"/>
                            </a:rPr>
                            <m:t>𝑘</m:t>
                          </m:r>
                          <m:r>
                            <a:rPr lang="ru-RU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400" b="0" i="1" smtClean="0">
                                  <a:latin typeface="Cambria Math"/>
                                </a:rPr>
                                <m:t>Н</m:t>
                              </m:r>
                            </m:num>
                            <m:den>
                              <m:r>
                                <a:rPr lang="ru-RU" sz="2400" b="0" i="1" smtClean="0">
                                  <a:latin typeface="Cambria Math"/>
                                </a:rPr>
                                <m:t>м</m:t>
                              </m:r>
                            </m:den>
                          </m:f>
                          <m:r>
                            <a:rPr lang="ru-RU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113535"/>
                <a:ext cx="1770356" cy="7936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8" r="14486"/>
          <a:stretch/>
        </p:blipFill>
        <p:spPr>
          <a:xfrm>
            <a:off x="680787" y="1068255"/>
            <a:ext cx="2903840" cy="29436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3989" y="4011910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Роберт Гук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1635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1703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26464" y="2796181"/>
                <a:ext cx="179786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b="0" i="1" smtClean="0">
                                  <a:latin typeface="Cambria Math"/>
                                </a:rPr>
                                <m:t>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ru-RU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464" y="2796181"/>
                <a:ext cx="1797864" cy="495649"/>
              </a:xfrm>
              <a:prstGeom prst="rect">
                <a:avLst/>
              </a:prstGeom>
              <a:blipFill rotWithShape="1"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69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5" grpId="0"/>
      <p:bldP spid="6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График зависимости силы упругости от удлинения пружины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995276"/>
              </p:ext>
            </p:extLst>
          </p:nvPr>
        </p:nvGraphicFramePr>
        <p:xfrm>
          <a:off x="5724128" y="1340769"/>
          <a:ext cx="3096344" cy="268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050"/>
                <a:gridCol w="1528294"/>
              </a:tblGrid>
              <a:tr h="82536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Сила упругости, 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Удлинение пружины,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16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16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/>
                </a:tc>
              </a:tr>
              <a:tr h="46416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/>
                </a:tc>
              </a:tr>
              <a:tr h="46416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578484" y="1340768"/>
            <a:ext cx="4790256" cy="2682018"/>
            <a:chOff x="467545" y="1419622"/>
            <a:chExt cx="4790256" cy="268201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289"/>
            <a:stretch/>
          </p:blipFill>
          <p:spPr>
            <a:xfrm>
              <a:off x="467545" y="1419622"/>
              <a:ext cx="4790256" cy="2682018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5257801" y="1419622"/>
              <a:ext cx="0" cy="26820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>
            <a:off x="578484" y="4022786"/>
            <a:ext cx="504055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97930" y="1124744"/>
            <a:ext cx="0" cy="2898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86995" y="4005064"/>
                <a:ext cx="6091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995" y="4005064"/>
                <a:ext cx="609141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2853" y="824159"/>
                <a:ext cx="50763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  <a:ea typeface="Cambria Math"/>
                            </a:rPr>
                            <m:t>у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53" y="824159"/>
                <a:ext cx="507638" cy="495649"/>
              </a:xfrm>
              <a:prstGeom prst="rect">
                <a:avLst/>
              </a:prstGeom>
              <a:blipFill rotWithShape="1">
                <a:blip r:embed="rId4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99502" y="32282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9502" y="377423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9502" y="2708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9502" y="217524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9502" y="1628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9632" y="4016746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0,01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9752" y="4016745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0,02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00450" y="4005063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0,03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63720" y="3999853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0,04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V="1">
            <a:off x="597930" y="1772816"/>
            <a:ext cx="4406118" cy="224997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1615224" y="3437758"/>
            <a:ext cx="72008" cy="7200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665385" y="2903748"/>
            <a:ext cx="72008" cy="7200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726083" y="2370075"/>
            <a:ext cx="72008" cy="7200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800626" y="1836623"/>
            <a:ext cx="72008" cy="7200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82907" y="4437112"/>
                <a:ext cx="1637115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у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907" y="4437112"/>
                <a:ext cx="1637115" cy="495649"/>
              </a:xfrm>
              <a:prstGeom prst="rect">
                <a:avLst/>
              </a:prstGeom>
              <a:blipFill rotWithShape="1">
                <a:blip r:embed="rId6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726083" y="4446483"/>
                <a:ext cx="19788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ru-RU" sz="2400" b="0" i="1" smtClean="0">
                          <a:latin typeface="Cambria Math"/>
                        </a:rPr>
                        <m:t>=100 Н/м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083" y="4446483"/>
                <a:ext cx="197887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32213" y="2076101"/>
                <a:ext cx="1082797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у</m:t>
                          </m:r>
                        </m:sub>
                      </m:sSub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~∆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213" y="2076101"/>
                <a:ext cx="1082797" cy="495649"/>
              </a:xfrm>
              <a:prstGeom prst="rect">
                <a:avLst/>
              </a:prstGeom>
              <a:blipFill rotWithShape="1">
                <a:blip r:embed="rId8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32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997619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Какую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силу нужно приложить к пружине с коэффициентом жесткости 500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Н/м,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чтобы сжать её на 20%? Длина пружины составляет 60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см.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76"/>
          <a:stretch/>
        </p:blipFill>
        <p:spPr>
          <a:xfrm>
            <a:off x="5443051" y="1357908"/>
            <a:ext cx="2615189" cy="1224136"/>
          </a:xfrm>
        </p:spPr>
      </p:pic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21"/>
          <p:cNvSpPr/>
          <p:nvPr/>
        </p:nvSpPr>
        <p:spPr>
          <a:xfrm>
            <a:off x="251520" y="1275606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13" name="Straight Connector 22"/>
          <p:cNvCxnSpPr/>
          <p:nvPr/>
        </p:nvCxnSpPr>
        <p:spPr>
          <a:xfrm>
            <a:off x="2123728" y="1630184"/>
            <a:ext cx="0" cy="21657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42"/>
          <p:cNvCxnSpPr/>
          <p:nvPr/>
        </p:nvCxnSpPr>
        <p:spPr>
          <a:xfrm flipH="1">
            <a:off x="323528" y="3249439"/>
            <a:ext cx="1800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77980" y="1682556"/>
                <a:ext cx="19868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=500 Н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/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м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1682556"/>
                <a:ext cx="198689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920"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454503" y="3219822"/>
                <a:ext cx="88761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− 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3219822"/>
                <a:ext cx="88761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77980" y="2167019"/>
                <a:ext cx="15847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=60 см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2167019"/>
                <a:ext cx="1584793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77980" y="2709614"/>
                <a:ext cx="1592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=0,2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2709614"/>
                <a:ext cx="1592487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1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6948069" y="1451723"/>
                <a:ext cx="4532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069" y="1451723"/>
                <a:ext cx="453201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16074" y="483518"/>
                <a:ext cx="1399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5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00 Н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074" y="483518"/>
                <a:ext cx="1399742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95991" y="771550"/>
                <a:ext cx="10038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60 см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991" y="771550"/>
                <a:ext cx="1003801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40707" y="1301254"/>
                <a:ext cx="1497013" cy="522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707" y="1301254"/>
                <a:ext cx="1497013" cy="52206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40706" y="1917433"/>
                <a:ext cx="1637115" cy="522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400" b="0" i="1" smtClean="0">
                                  <a:latin typeface="Cambria Math"/>
                                </a:rPr>
                                <m:t>у</m:t>
                              </m:r>
                            </m:sub>
                          </m:sSub>
                        </m:e>
                      </m:d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706" y="1917433"/>
                <a:ext cx="1637115" cy="52206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40706" y="2571750"/>
                <a:ext cx="3093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𝑘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×0,2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706" y="2571750"/>
                <a:ext cx="3093411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21182" y="3262213"/>
                <a:ext cx="40944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=500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×0,2×0,6=60 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Н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182" y="3262213"/>
                <a:ext cx="4094454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62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L -0.10469 0.235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08642E-6 L -0.11823 0.277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13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3" grpId="0"/>
      <p:bldP spid="20" grpId="0"/>
      <p:bldP spid="20" grpId="1"/>
      <p:bldP spid="20" grpId="2"/>
      <p:bldP spid="21" grpId="0"/>
      <p:bldP spid="21" grpId="1"/>
      <p:bldP spid="21" grpId="2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429668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на пружину подвесили груз массой 2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кг,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её длина составила полметра, а когда на неё подвесили груз массой 3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кг,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удлинение пружины составило 10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см.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Найдите длину пружины в расслабленном состоянии и коэффициент жесткости пружины.</a:t>
            </a:r>
          </a:p>
        </p:txBody>
      </p:sp>
      <p:sp>
        <p:nvSpPr>
          <p:cNvPr id="4" name="Прямоугольник 21"/>
          <p:cNvSpPr/>
          <p:nvPr/>
        </p:nvSpPr>
        <p:spPr>
          <a:xfrm>
            <a:off x="251520" y="1563638"/>
            <a:ext cx="2130015" cy="573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</a:rPr>
              <a:t>Дано: </a:t>
            </a:r>
            <a:endParaRPr lang="en-CA" sz="2400" dirty="0" smtClean="0">
              <a:latin typeface="Cambria Math" panose="02040503050406030204" pitchFamily="18" charset="0"/>
            </a:endParaRPr>
          </a:p>
        </p:txBody>
      </p:sp>
      <p:cxnSp>
        <p:nvCxnSpPr>
          <p:cNvPr id="5" name="Straight Connector 22"/>
          <p:cNvCxnSpPr/>
          <p:nvPr/>
        </p:nvCxnSpPr>
        <p:spPr>
          <a:xfrm>
            <a:off x="2123728" y="1918216"/>
            <a:ext cx="0" cy="251296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42"/>
          <p:cNvCxnSpPr/>
          <p:nvPr/>
        </p:nvCxnSpPr>
        <p:spPr>
          <a:xfrm flipH="1">
            <a:off x="323528" y="3911725"/>
            <a:ext cx="1800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7980" y="1970588"/>
                <a:ext cx="15971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=2 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кг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1970588"/>
                <a:ext cx="1597169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54503" y="3882108"/>
                <a:ext cx="9342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𝑘</m:t>
                    </m:r>
                    <m:r>
                      <a:rPr lang="ru-RU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− 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03" y="3882108"/>
                <a:ext cx="93429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77980" y="2830165"/>
                <a:ext cx="16342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=0,5 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м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2830165"/>
                <a:ext cx="1634230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77980" y="3306044"/>
                <a:ext cx="18240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=0,1 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м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80" y="3306044"/>
                <a:ext cx="1824089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20073" y="267494"/>
                <a:ext cx="7954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 кг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3" y="267494"/>
                <a:ext cx="79541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40152" y="525909"/>
                <a:ext cx="795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3</m:t>
                      </m:r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кг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25909"/>
                <a:ext cx="795411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76111" y="843558"/>
                <a:ext cx="10038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10 см</m:t>
                      </m:r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111" y="843558"/>
                <a:ext cx="1003801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24760" y="4170140"/>
                <a:ext cx="10584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ru-RU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− ?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60" y="4170140"/>
                <a:ext cx="1058431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65604" y="2427734"/>
                <a:ext cx="16042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кг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04" y="2427734"/>
                <a:ext cx="1604285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97909" y="3291830"/>
                <a:ext cx="18978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=1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см</m:t>
                    </m:r>
                  </m:oMath>
                </a14:m>
                <a:r>
                  <a:rPr lang="ru-RU" sz="240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09" y="3291830"/>
                <a:ext cx="1897827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497468"/>
            <a:ext cx="591471" cy="23221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936" y="1585145"/>
            <a:ext cx="787253" cy="197931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6444208" y="3373402"/>
            <a:ext cx="446262" cy="44626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748055" y="3564459"/>
            <a:ext cx="720080" cy="58635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67744" y="1843987"/>
                <a:ext cx="2031262" cy="799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843987"/>
                <a:ext cx="2031262" cy="79977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254668" y="1843987"/>
                <a:ext cx="22040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=0,5−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668" y="1843987"/>
                <a:ext cx="2204001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40207" y="2182093"/>
                <a:ext cx="15419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=0,1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207" y="2182093"/>
                <a:ext cx="1541961" cy="46166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67744" y="2723982"/>
                <a:ext cx="2878480" cy="802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(0,5−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)=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0,1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723982"/>
                <a:ext cx="2878480" cy="80272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381535" y="3575681"/>
                <a:ext cx="4301434" cy="825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0,1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×9,8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0,1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=294 </m:t>
                      </m:r>
                      <m:r>
                        <a:rPr lang="ru-RU" sz="2400" b="0" i="1" smtClean="0">
                          <a:latin typeface="Cambria Math"/>
                        </a:rPr>
                        <m:t>Н/м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535" y="3575681"/>
                <a:ext cx="4301434" cy="82529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Группа 2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464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58025E-6 L -0.46858 0.3330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38" y="1663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58025E-6 L -0.53959 0.3811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79" y="19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97531E-6 L -0.19705 0.4873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6" grpId="0"/>
      <p:bldP spid="17" grpId="0"/>
      <p:bldP spid="17" grpId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845</Words>
  <Application>Microsoft Office PowerPoint</Application>
  <PresentationFormat>Экран (16:9)</PresentationFormat>
  <Paragraphs>113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Деформация и силы упругости. Закон Гука</vt:lpstr>
      <vt:lpstr>Презентация PowerPoint</vt:lpstr>
      <vt:lpstr>Силы упругости</vt:lpstr>
      <vt:lpstr>Презентация PowerPoint</vt:lpstr>
      <vt:lpstr>Презентация PowerPoint</vt:lpstr>
      <vt:lpstr>Закон Гука</vt:lpstr>
      <vt:lpstr>График зависимости силы упругости от удлинения пружины</vt:lpstr>
      <vt:lpstr>Какую силу нужно приложить к пружине с коэффициентом жесткости 500 Н/м, чтобы сжать её на 20%? Длина пружины составляет 60 см.</vt:lpstr>
      <vt:lpstr>Когда на пружину подвесили груз массой 2 кг, её длина составила полметра, а когда на неё подвесили груз массой 3 кг, удлинение пружины составило 10 см. Найдите длину пружины в расслабленном состоянии и коэффициент жесткости пружины.</vt:lpstr>
      <vt:lpstr>Когда на пружину подвесили груз массой 2 кг, её длина составила полметра, а когда на неё подвесили груз массой 3 кг, удлинение пружины составило 10 см. Найдите длину пружины в расслабленном состоянии и коэффициент жесткости пружины.</vt:lpstr>
      <vt:lpstr>Рыбак вытягивает рыбу из воды вертикально вверх с ускорением 1,2 м/с^2. Масса рыбы равна 1,5 кг, а коэффициент жесткости лески составляет 800  Н/м. Найдите растяжение лески.</vt:lpstr>
      <vt:lpstr>Основные выводы</vt:lpstr>
      <vt:lpstr>Основные выводы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Деформация и силы упругости. Закон Гука</dc:title>
  <dc:creator>user</dc:creator>
  <cp:lastModifiedBy>User</cp:lastModifiedBy>
  <cp:revision>38</cp:revision>
  <dcterms:created xsi:type="dcterms:W3CDTF">2014-06-04T07:58:47Z</dcterms:created>
  <dcterms:modified xsi:type="dcterms:W3CDTF">2014-06-24T08:33:58Z</dcterms:modified>
</cp:coreProperties>
</file>