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58" r:id="rId11"/>
    <p:sldId id="26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90" y="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CABD-124E-4CF6-B7E6-8F4981B2D103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20C2-CE74-4873-9D5B-450E7AEC9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8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CABD-124E-4CF6-B7E6-8F4981B2D103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20C2-CE74-4873-9D5B-450E7AEC9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1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CABD-124E-4CF6-B7E6-8F4981B2D103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20C2-CE74-4873-9D5B-450E7AEC9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6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CABD-124E-4CF6-B7E6-8F4981B2D103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20C2-CE74-4873-9D5B-450E7AEC9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7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CABD-124E-4CF6-B7E6-8F4981B2D103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20C2-CE74-4873-9D5B-450E7AEC9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4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CABD-124E-4CF6-B7E6-8F4981B2D103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20C2-CE74-4873-9D5B-450E7AEC9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5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CABD-124E-4CF6-B7E6-8F4981B2D103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20C2-CE74-4873-9D5B-450E7AEC9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21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CABD-124E-4CF6-B7E6-8F4981B2D103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20C2-CE74-4873-9D5B-450E7AEC9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9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CABD-124E-4CF6-B7E6-8F4981B2D103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20C2-CE74-4873-9D5B-450E7AEC9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6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CABD-124E-4CF6-B7E6-8F4981B2D103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20C2-CE74-4873-9D5B-450E7AEC9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CABD-124E-4CF6-B7E6-8F4981B2D103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20C2-CE74-4873-9D5B-450E7AEC9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3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7CABD-124E-4CF6-B7E6-8F4981B2D103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B20C2-CE74-4873-9D5B-450E7AEC9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7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0216" y="1347614"/>
            <a:ext cx="4534272" cy="241409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Перемещение и пройденный путь.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Скорость равномерного прямолинейного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движения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6" y="747936"/>
            <a:ext cx="3867774" cy="370334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9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ый треугольник 79"/>
          <p:cNvSpPr/>
          <p:nvPr/>
        </p:nvSpPr>
        <p:spPr>
          <a:xfrm>
            <a:off x="4992571" y="2263633"/>
            <a:ext cx="984149" cy="976223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95486"/>
                <a:ext cx="8229600" cy="144016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М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является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начальной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точкой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тела с координатами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(10;6),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а точка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М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является конечной точкой тела с координатами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(15;3).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Найдите скорость перемещения, если 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М</m:t>
                        </m:r>
                      </m:e>
                      <m:sub>
                        <m:r>
                          <a:rPr lang="ru-RU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ru-RU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ru-RU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=2 с</m:t>
                    </m:r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а 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М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=8 с</m:t>
                    </m:r>
                  </m:oMath>
                </a14:m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95486"/>
                <a:ext cx="8229600" cy="1440160"/>
              </a:xfrm>
              <a:blipFill rotWithShape="1">
                <a:blip r:embed="rId2"/>
                <a:stretch>
                  <a:fillRect l="-741" b="-3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21"/>
          <p:cNvSpPr/>
          <p:nvPr/>
        </p:nvSpPr>
        <p:spPr>
          <a:xfrm>
            <a:off x="251520" y="1575832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7" name="Straight Connector 22"/>
          <p:cNvCxnSpPr/>
          <p:nvPr/>
        </p:nvCxnSpPr>
        <p:spPr>
          <a:xfrm>
            <a:off x="1907704" y="1883138"/>
            <a:ext cx="0" cy="23447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 flipH="1">
            <a:off x="323528" y="3723878"/>
            <a:ext cx="15841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51520" y="1995686"/>
                <a:ext cx="16449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М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1 </m:t>
                          </m:r>
                        </m:sub>
                      </m:sSub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(10;6)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95686"/>
                <a:ext cx="1644937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74508" y="2427734"/>
                <a:ext cx="15968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М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2 </m:t>
                          </m:r>
                        </m:sub>
                      </m:sSub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(15;3)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08" y="2427734"/>
                <a:ext cx="1596847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1145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91952" y="2787774"/>
                <a:ext cx="12946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52" y="2787774"/>
                <a:ext cx="129465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91952" y="3177431"/>
                <a:ext cx="13017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=8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52" y="3177431"/>
                <a:ext cx="1301767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64732" y="3733949"/>
                <a:ext cx="9230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?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32" y="3733949"/>
                <a:ext cx="923073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 flipV="1">
            <a:off x="2712382" y="1605702"/>
            <a:ext cx="0" cy="2766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703252" y="4359503"/>
            <a:ext cx="53971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96353" y="4299942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11385" y="1419622"/>
            <a:ext cx="674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885196" y="4227934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07904" y="440908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</a:rPr>
              <a:t>5</a:t>
            </a:r>
            <a:endParaRPr lang="ru-RU" sz="2400" dirty="0">
              <a:latin typeface="Cambria Math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2584202" y="3641799"/>
            <a:ext cx="2563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01192" y="340622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 Math" pitchFamily="18" charset="0"/>
              </a:rPr>
              <a:t>2</a:t>
            </a:r>
            <a:endParaRPr lang="ru-RU" sz="2400" dirty="0">
              <a:latin typeface="Cambria Math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2587449" y="2909787"/>
            <a:ext cx="2563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04439" y="26742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itchFamily="18" charset="0"/>
              </a:rPr>
              <a:t>4</a:t>
            </a:r>
            <a:endParaRPr lang="ru-RU" sz="2400" dirty="0">
              <a:latin typeface="Cambria Math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2578746" y="2201639"/>
            <a:ext cx="2563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95736" y="196606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 Math" pitchFamily="18" charset="0"/>
              </a:rPr>
              <a:t>6</a:t>
            </a:r>
            <a:endParaRPr lang="ru-RU" sz="2400" dirty="0">
              <a:latin typeface="Cambria Math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979808" y="4227934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16016" y="4414341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 Math" pitchFamily="18" charset="0"/>
              </a:rPr>
              <a:t>10</a:t>
            </a:r>
            <a:endParaRPr lang="ru-RU" sz="2400" dirty="0">
              <a:latin typeface="Cambria Math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6012160" y="42059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24128" y="4414341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 Math" pitchFamily="18" charset="0"/>
              </a:rPr>
              <a:t>15</a:t>
            </a:r>
            <a:endParaRPr lang="ru-RU" sz="2400" dirty="0">
              <a:latin typeface="Cambria Math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771800" y="2201639"/>
            <a:ext cx="2220771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4979808" y="2189722"/>
            <a:ext cx="0" cy="220081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4936399" y="2176816"/>
            <a:ext cx="86817" cy="86817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2594105" y="3254207"/>
            <a:ext cx="2563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11095" y="301863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itchFamily="18" charset="0"/>
              </a:rPr>
              <a:t>3</a:t>
            </a:r>
            <a:endParaRPr lang="ru-RU" sz="2400" dirty="0">
              <a:latin typeface="Cambria Math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787491" y="3256343"/>
            <a:ext cx="3224669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012160" y="3320888"/>
            <a:ext cx="0" cy="103861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5964006" y="3239856"/>
            <a:ext cx="86817" cy="86817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4889667" y="1883608"/>
                <a:ext cx="6061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М</m:t>
                          </m:r>
                        </m:e>
                        <m:sub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1 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67" y="1883608"/>
                <a:ext cx="606127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5911697" y="2902173"/>
                <a:ext cx="6120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697" y="2902173"/>
                <a:ext cx="61209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 стрелкой 54"/>
          <p:cNvCxnSpPr>
            <a:stCxn id="42" idx="5"/>
            <a:endCxn id="50" idx="0"/>
          </p:cNvCxnSpPr>
          <p:nvPr/>
        </p:nvCxnSpPr>
        <p:spPr>
          <a:xfrm>
            <a:off x="5010502" y="2250919"/>
            <a:ext cx="996913" cy="9889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rot="2751110">
                <a:off x="5296337" y="2352952"/>
                <a:ext cx="588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51110">
                <a:off x="5296337" y="2352952"/>
                <a:ext cx="588944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37705" b="-26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294151" y="1386718"/>
                <a:ext cx="1166281" cy="699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151" y="1386718"/>
                <a:ext cx="1166281" cy="69942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 стрелкой 60"/>
          <p:cNvCxnSpPr>
            <a:endCxn id="42" idx="3"/>
          </p:cNvCxnSpPr>
          <p:nvPr/>
        </p:nvCxnSpPr>
        <p:spPr>
          <a:xfrm flipV="1">
            <a:off x="2703252" y="2250919"/>
            <a:ext cx="2245861" cy="21085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50" idx="3"/>
          </p:cNvCxnSpPr>
          <p:nvPr/>
        </p:nvCxnSpPr>
        <p:spPr>
          <a:xfrm flipV="1">
            <a:off x="2733824" y="3313959"/>
            <a:ext cx="3242896" cy="1014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 rot="18985047">
                <a:off x="3765032" y="2541279"/>
                <a:ext cx="501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85047">
                <a:off x="3765032" y="2541279"/>
                <a:ext cx="501163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rot="20339415">
                <a:off x="4405856" y="3727641"/>
                <a:ext cx="508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39415">
                <a:off x="4405856" y="3727641"/>
                <a:ext cx="508280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818587" y="1536374"/>
                <a:ext cx="20710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ru-R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b="0" i="0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ru-R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587" y="1536374"/>
                <a:ext cx="2071080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724128" y="2172223"/>
                <a:ext cx="3238258" cy="759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(15−10)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(3−6)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8−2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172223"/>
                <a:ext cx="3238258" cy="75956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/>
              <p:cNvSpPr txBox="1"/>
              <p:nvPr/>
            </p:nvSpPr>
            <p:spPr>
              <a:xfrm>
                <a:off x="4889667" y="1332074"/>
                <a:ext cx="1999715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ru-R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67" y="1332074"/>
                <a:ext cx="1999715" cy="71865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Прямая со стрелкой 70"/>
          <p:cNvCxnSpPr/>
          <p:nvPr/>
        </p:nvCxnSpPr>
        <p:spPr>
          <a:xfrm flipV="1">
            <a:off x="4992571" y="3958473"/>
            <a:ext cx="993808" cy="63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5210744" y="3549283"/>
                <a:ext cx="6091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744" y="3549283"/>
                <a:ext cx="609141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2840561" y="2492864"/>
                <a:ext cx="6131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561" y="2492864"/>
                <a:ext cx="613117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Прямая со стрелкой 74"/>
          <p:cNvCxnSpPr/>
          <p:nvPr/>
        </p:nvCxnSpPr>
        <p:spPr>
          <a:xfrm>
            <a:off x="3425115" y="2207538"/>
            <a:ext cx="0" cy="10323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601017" y="3018637"/>
                <a:ext cx="21474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latin typeface="Cambria Math"/>
                        </a:rPr>
                        <m:t>=0,97≈1 м/с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17" y="3018637"/>
                <a:ext cx="2147447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Дуга 81"/>
          <p:cNvSpPr/>
          <p:nvPr/>
        </p:nvSpPr>
        <p:spPr>
          <a:xfrm rot="14852852">
            <a:off x="5569608" y="2884084"/>
            <a:ext cx="629239" cy="629239"/>
          </a:xfrm>
          <a:prstGeom prst="arc">
            <a:avLst>
              <a:gd name="adj1" fmla="val 17113801"/>
              <a:gd name="adj2" fmla="val 2068303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148064" y="2826618"/>
                <a:ext cx="566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>
                    <a:latin typeface="Cambria Math" pitchFamily="18" charset="0"/>
                  </a:rPr>
                  <a:t>31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2000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826618"/>
                <a:ext cx="566181" cy="400110"/>
              </a:xfrm>
              <a:prstGeom prst="rect">
                <a:avLst/>
              </a:prstGeom>
              <a:blipFill rotWithShape="1">
                <a:blip r:embed="rId20"/>
                <a:stretch>
                  <a:fillRect l="-10753" t="-769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802536" y="3557366"/>
                <a:ext cx="1297856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536" y="3557366"/>
                <a:ext cx="1297856" cy="670568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5234889" y="2798593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Cambria Math"/>
                <a:ea typeface="Cambria Math"/>
              </a:rPr>
              <a:t>α</a:t>
            </a:r>
            <a:endParaRPr lang="ru-RU" sz="2000" dirty="0">
              <a:latin typeface="Cambria Math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801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" grpId="0"/>
      <p:bldP spid="9" grpId="0"/>
      <p:bldP spid="10" grpId="0"/>
      <p:bldP spid="12" grpId="0"/>
      <p:bldP spid="13" grpId="0"/>
      <p:bldP spid="15" grpId="0"/>
      <p:bldP spid="18" grpId="0"/>
      <p:bldP spid="19" grpId="0"/>
      <p:bldP spid="21" grpId="0"/>
      <p:bldP spid="23" grpId="0"/>
      <p:bldP spid="27" grpId="0"/>
      <p:bldP spid="31" grpId="0"/>
      <p:bldP spid="33" grpId="0"/>
      <p:bldP spid="35" grpId="0"/>
      <p:bldP spid="42" grpId="0" animBg="1"/>
      <p:bldP spid="44" grpId="0"/>
      <p:bldP spid="50" grpId="0" animBg="1"/>
      <p:bldP spid="52" grpId="0"/>
      <p:bldP spid="53" grpId="0"/>
      <p:bldP spid="56" grpId="0"/>
      <p:bldP spid="60" grpId="0"/>
      <p:bldP spid="63" grpId="0"/>
      <p:bldP spid="64" grpId="0"/>
      <p:bldP spid="67" grpId="0"/>
      <p:bldP spid="68" grpId="0"/>
      <p:bldP spid="69" grpId="0"/>
      <p:bldP spid="73" grpId="0"/>
      <p:bldP spid="74" grpId="0"/>
      <p:bldP spid="79" grpId="0"/>
      <p:bldP spid="82" grpId="0" animBg="1"/>
      <p:bldP spid="84" grpId="0"/>
      <p:bldP spid="85" grpId="0"/>
      <p:bldP spid="86" grpId="0"/>
      <p:bldP spid="8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0324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</a:rPr>
              <a:t>Перемещение</a:t>
            </a:r>
            <a:r>
              <a:rPr lang="ru-RU" sz="2000" dirty="0" smtClean="0">
                <a:latin typeface="Times New Roman" pitchFamily="18" charset="0"/>
              </a:rPr>
              <a:t> — </a:t>
            </a:r>
            <a:r>
              <a:rPr lang="ru-RU" sz="2000" dirty="0">
                <a:latin typeface="Times New Roman" pitchFamily="18" charset="0"/>
              </a:rPr>
              <a:t>это </a:t>
            </a:r>
            <a:r>
              <a:rPr lang="ru-RU" sz="2000" u="sng" dirty="0">
                <a:latin typeface="Times New Roman" pitchFamily="18" charset="0"/>
              </a:rPr>
              <a:t>направленный</a:t>
            </a:r>
            <a:r>
              <a:rPr lang="ru-RU" sz="2000" dirty="0">
                <a:latin typeface="Times New Roman" pitchFamily="18" charset="0"/>
              </a:rPr>
              <a:t> отрезок, проведённый из начального положения тела в его конечное </a:t>
            </a:r>
            <a:r>
              <a:rPr lang="ru-RU" sz="2000" dirty="0" smtClean="0">
                <a:latin typeface="Times New Roman" pitchFamily="18" charset="0"/>
              </a:rPr>
              <a:t>положение.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</a:rPr>
              <a:t>Пройденный </a:t>
            </a:r>
            <a:r>
              <a:rPr lang="ru-RU" sz="2000" b="1" dirty="0">
                <a:latin typeface="Times New Roman" pitchFamily="18" charset="0"/>
              </a:rPr>
              <a:t>путь </a:t>
            </a:r>
            <a:r>
              <a:rPr lang="ru-RU" sz="2000" dirty="0" smtClean="0">
                <a:latin typeface="Times New Roman" pitchFamily="18" charset="0"/>
              </a:rPr>
              <a:t>— </a:t>
            </a:r>
            <a:r>
              <a:rPr lang="ru-RU" sz="2000" dirty="0">
                <a:latin typeface="Times New Roman" pitchFamily="18" charset="0"/>
              </a:rPr>
              <a:t>это расстояние, которое преодолело тело в процессе </a:t>
            </a:r>
            <a:r>
              <a:rPr lang="ru-RU" sz="2000" dirty="0" smtClean="0">
                <a:latin typeface="Times New Roman" pitchFamily="18" charset="0"/>
              </a:rPr>
              <a:t>движения.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</a:rPr>
              <a:t>Равномерное </a:t>
            </a:r>
            <a:r>
              <a:rPr lang="ru-RU" sz="2000" b="1" dirty="0">
                <a:latin typeface="Times New Roman" pitchFamily="18" charset="0"/>
              </a:rPr>
              <a:t>прямолинейное </a:t>
            </a:r>
            <a:r>
              <a:rPr lang="ru-RU" sz="2000" b="1" dirty="0" smtClean="0">
                <a:latin typeface="Times New Roman" pitchFamily="18" charset="0"/>
              </a:rPr>
              <a:t>движение </a:t>
            </a:r>
            <a:r>
              <a:rPr lang="ru-RU" sz="2000" dirty="0" smtClean="0">
                <a:latin typeface="Times New Roman" pitchFamily="18" charset="0"/>
              </a:rPr>
              <a:t>— это движение, при котором тело двигается только </a:t>
            </a:r>
            <a:r>
              <a:rPr lang="ru-RU" sz="2000" u="sng" dirty="0" smtClean="0">
                <a:latin typeface="Times New Roman" pitchFamily="18" charset="0"/>
              </a:rPr>
              <a:t>по прямой </a:t>
            </a:r>
            <a:r>
              <a:rPr lang="ru-RU" sz="2000" dirty="0" smtClean="0">
                <a:latin typeface="Times New Roman" pitchFamily="18" charset="0"/>
              </a:rPr>
              <a:t>и проходит одинаковый путь за </a:t>
            </a:r>
            <a:r>
              <a:rPr lang="ru-RU" sz="2000" u="sng" dirty="0" smtClean="0">
                <a:latin typeface="Times New Roman" pitchFamily="18" charset="0"/>
              </a:rPr>
              <a:t>равные</a:t>
            </a:r>
            <a:r>
              <a:rPr lang="ru-RU" sz="2000" dirty="0" smtClean="0">
                <a:latin typeface="Times New Roman" pitchFamily="18" charset="0"/>
              </a:rPr>
              <a:t> промежутки времени.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</a:rPr>
              <a:t>Скоростью тела </a:t>
            </a:r>
            <a:r>
              <a:rPr lang="ru-RU" sz="2000" dirty="0" smtClean="0">
                <a:latin typeface="Times New Roman" pitchFamily="18" charset="0"/>
              </a:rPr>
              <a:t>называется величина</a:t>
            </a:r>
            <a:r>
              <a:rPr lang="ru-RU" sz="2000" dirty="0">
                <a:latin typeface="Times New Roman" pitchFamily="18" charset="0"/>
              </a:rPr>
              <a:t>, равная отношению его перемещения к промежутку времени, в течение которого это перемещение </a:t>
            </a:r>
            <a:r>
              <a:rPr lang="ru-RU" sz="2000" dirty="0" smtClean="0">
                <a:latin typeface="Times New Roman" pitchFamily="18" charset="0"/>
              </a:rPr>
              <a:t>произошло.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</a:rPr>
              <a:t>Модулем </a:t>
            </a:r>
            <a:r>
              <a:rPr lang="ru-RU" sz="2000" b="1" dirty="0">
                <a:latin typeface="Times New Roman" pitchFamily="18" charset="0"/>
              </a:rPr>
              <a:t>скорости </a:t>
            </a:r>
            <a:r>
              <a:rPr lang="ru-RU" sz="2000" dirty="0" smtClean="0">
                <a:latin typeface="Times New Roman" pitchFamily="18" charset="0"/>
              </a:rPr>
              <a:t>называется </a:t>
            </a:r>
            <a:r>
              <a:rPr lang="ru-RU" sz="2000" dirty="0">
                <a:latin typeface="Times New Roman" pitchFamily="18" charset="0"/>
              </a:rPr>
              <a:t>расстояние, пройденное телом за единицу времени.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74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Перемещение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48" y="1203598"/>
            <a:ext cx="4618856" cy="3394472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Перемещением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называется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направленный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отрезок, проведённый из начального положения тела в его конечное положение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Перемещение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это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векторная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величина!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Перемещение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это изменение радиус-вектора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5779">
            <a:off x="2792220" y="1438086"/>
            <a:ext cx="1603325" cy="1159030"/>
          </a:xfrm>
          <a:prstGeom prst="rect">
            <a:avLst/>
          </a:prstGeom>
        </p:spPr>
      </p:pic>
      <p:sp>
        <p:nvSpPr>
          <p:cNvPr id="6" name="Прямоугольный треугольник 5"/>
          <p:cNvSpPr/>
          <p:nvPr/>
        </p:nvSpPr>
        <p:spPr>
          <a:xfrm flipH="1">
            <a:off x="855549" y="2139702"/>
            <a:ext cx="3520432" cy="1800200"/>
          </a:xfrm>
          <a:prstGeom prst="rt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619672" y="2017601"/>
            <a:ext cx="1974210" cy="105820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95536" y="786358"/>
            <a:ext cx="0" cy="36875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5536" y="4473902"/>
            <a:ext cx="39804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23928" y="441434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848" y="55552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13795" y="1995686"/>
            <a:ext cx="122101" cy="1221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97571" y="3003798"/>
            <a:ext cx="122101" cy="1221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endCxn id="16" idx="5"/>
          </p:cNvCxnSpPr>
          <p:nvPr/>
        </p:nvCxnSpPr>
        <p:spPr>
          <a:xfrm flipV="1">
            <a:off x="395536" y="2099906"/>
            <a:ext cx="3222479" cy="23739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52005" y="4430493"/>
            <a:ext cx="86817" cy="86817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23" idx="7"/>
            <a:endCxn id="17" idx="3"/>
          </p:cNvCxnSpPr>
          <p:nvPr/>
        </p:nvCxnSpPr>
        <p:spPr>
          <a:xfrm flipV="1">
            <a:off x="426108" y="3108018"/>
            <a:ext cx="1089344" cy="13351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19309315">
                <a:off x="1749510" y="3300719"/>
                <a:ext cx="501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09315">
                <a:off x="1749510" y="3300719"/>
                <a:ext cx="501163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rot="18797835">
                <a:off x="685944" y="3127066"/>
                <a:ext cx="508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97835">
                <a:off x="685944" y="3127066"/>
                <a:ext cx="50828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19944832">
                <a:off x="2429257" y="1990642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44832">
                <a:off x="2429257" y="1990642"/>
                <a:ext cx="40254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211" t="-22222" r="-1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rot="19944832">
                <a:off x="1651244" y="2315870"/>
                <a:ext cx="588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44832">
                <a:off x="1651244" y="2315870"/>
                <a:ext cx="588944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31858" r="-34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Группа 2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55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1268E-6 L -0.22379 0.2058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1027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  <p:bldP spid="11" grpId="0"/>
      <p:bldP spid="12" grpId="0"/>
      <p:bldP spid="16" grpId="0" animBg="1"/>
      <p:bldP spid="17" grpId="0" animBg="1"/>
      <p:bldP spid="23" grpId="0" animBg="1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Перемещение и пройденный путь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2119"/>
            <a:ext cx="8229600" cy="507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Перемещение и пройденный путь — это не одно и то же!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5" y="1563638"/>
            <a:ext cx="4301835" cy="3065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9782"/>
            <a:ext cx="2520280" cy="159352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9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Перемещение и пройденный путь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2119"/>
            <a:ext cx="8229600" cy="507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Перемещение и пройденный путь — это не одно и то же!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5" y="1563638"/>
            <a:ext cx="4301835" cy="3065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3648" y="2871589"/>
            <a:ext cx="2520000" cy="162225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66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Перемещение и пройденный путь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2119"/>
            <a:ext cx="8229600" cy="507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Перемещение и пройденный путь — это не одно и то же!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5" y="1563638"/>
            <a:ext cx="4301835" cy="3065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9782"/>
            <a:ext cx="2520280" cy="159352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01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Перемещение и пройденный путь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2119"/>
            <a:ext cx="8229600" cy="507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Перемещение и пройденный путь — это не одно и то же!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5" y="1563638"/>
            <a:ext cx="4301835" cy="3065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3648" y="2871589"/>
            <a:ext cx="2520000" cy="162225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148064" y="1851670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5248275" y="1458138"/>
            <a:ext cx="2695575" cy="1233247"/>
          </a:xfrm>
          <a:custGeom>
            <a:avLst/>
            <a:gdLst>
              <a:gd name="connsiteX0" fmla="*/ 0 w 2695575"/>
              <a:gd name="connsiteY0" fmla="*/ 532587 h 1233247"/>
              <a:gd name="connsiteX1" fmla="*/ 495300 w 2695575"/>
              <a:gd name="connsiteY1" fmla="*/ 608787 h 1233247"/>
              <a:gd name="connsiteX2" fmla="*/ 438150 w 2695575"/>
              <a:gd name="connsiteY2" fmla="*/ 856437 h 1233247"/>
              <a:gd name="connsiteX3" fmla="*/ 752475 w 2695575"/>
              <a:gd name="connsiteY3" fmla="*/ 1075512 h 1233247"/>
              <a:gd name="connsiteX4" fmla="*/ 1466850 w 2695575"/>
              <a:gd name="connsiteY4" fmla="*/ 1227912 h 1233247"/>
              <a:gd name="connsiteX5" fmla="*/ 1943100 w 2695575"/>
              <a:gd name="connsiteY5" fmla="*/ 1189812 h 1233247"/>
              <a:gd name="connsiteX6" fmla="*/ 2076450 w 2695575"/>
              <a:gd name="connsiteY6" fmla="*/ 1104087 h 1233247"/>
              <a:gd name="connsiteX7" fmla="*/ 2133600 w 2695575"/>
              <a:gd name="connsiteY7" fmla="*/ 932637 h 1233247"/>
              <a:gd name="connsiteX8" fmla="*/ 2181225 w 2695575"/>
              <a:gd name="connsiteY8" fmla="*/ 713562 h 1233247"/>
              <a:gd name="connsiteX9" fmla="*/ 1685925 w 2695575"/>
              <a:gd name="connsiteY9" fmla="*/ 608787 h 1233247"/>
              <a:gd name="connsiteX10" fmla="*/ 1628775 w 2695575"/>
              <a:gd name="connsiteY10" fmla="*/ 608787 h 1233247"/>
              <a:gd name="connsiteX11" fmla="*/ 1590675 w 2695575"/>
              <a:gd name="connsiteY11" fmla="*/ 599262 h 1233247"/>
              <a:gd name="connsiteX12" fmla="*/ 1247775 w 2695575"/>
              <a:gd name="connsiteY12" fmla="*/ 675462 h 1233247"/>
              <a:gd name="connsiteX13" fmla="*/ 1133475 w 2695575"/>
              <a:gd name="connsiteY13" fmla="*/ 713562 h 1233247"/>
              <a:gd name="connsiteX14" fmla="*/ 1038225 w 2695575"/>
              <a:gd name="connsiteY14" fmla="*/ 723087 h 1233247"/>
              <a:gd name="connsiteX15" fmla="*/ 981075 w 2695575"/>
              <a:gd name="connsiteY15" fmla="*/ 608787 h 1233247"/>
              <a:gd name="connsiteX16" fmla="*/ 962025 w 2695575"/>
              <a:gd name="connsiteY16" fmla="*/ 484962 h 1233247"/>
              <a:gd name="connsiteX17" fmla="*/ 971550 w 2695575"/>
              <a:gd name="connsiteY17" fmla="*/ 361137 h 1233247"/>
              <a:gd name="connsiteX18" fmla="*/ 1390650 w 2695575"/>
              <a:gd name="connsiteY18" fmla="*/ 8712 h 1233247"/>
              <a:gd name="connsiteX19" fmla="*/ 1933575 w 2695575"/>
              <a:gd name="connsiteY19" fmla="*/ 151587 h 1233247"/>
              <a:gd name="connsiteX20" fmla="*/ 2695575 w 2695575"/>
              <a:gd name="connsiteY20" fmla="*/ 627837 h 123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95575" h="1233247">
                <a:moveTo>
                  <a:pt x="0" y="532587"/>
                </a:moveTo>
                <a:cubicBezTo>
                  <a:pt x="211137" y="543699"/>
                  <a:pt x="422275" y="554812"/>
                  <a:pt x="495300" y="608787"/>
                </a:cubicBezTo>
                <a:cubicBezTo>
                  <a:pt x="568325" y="662762"/>
                  <a:pt x="395288" y="778650"/>
                  <a:pt x="438150" y="856437"/>
                </a:cubicBezTo>
                <a:cubicBezTo>
                  <a:pt x="481012" y="934224"/>
                  <a:pt x="581025" y="1013600"/>
                  <a:pt x="752475" y="1075512"/>
                </a:cubicBezTo>
                <a:cubicBezTo>
                  <a:pt x="923925" y="1137424"/>
                  <a:pt x="1268413" y="1208862"/>
                  <a:pt x="1466850" y="1227912"/>
                </a:cubicBezTo>
                <a:cubicBezTo>
                  <a:pt x="1665288" y="1246962"/>
                  <a:pt x="1841500" y="1210450"/>
                  <a:pt x="1943100" y="1189812"/>
                </a:cubicBezTo>
                <a:cubicBezTo>
                  <a:pt x="2044700" y="1169174"/>
                  <a:pt x="2044700" y="1146949"/>
                  <a:pt x="2076450" y="1104087"/>
                </a:cubicBezTo>
                <a:cubicBezTo>
                  <a:pt x="2108200" y="1061225"/>
                  <a:pt x="2116138" y="997724"/>
                  <a:pt x="2133600" y="932637"/>
                </a:cubicBezTo>
                <a:cubicBezTo>
                  <a:pt x="2151062" y="867550"/>
                  <a:pt x="2255837" y="767537"/>
                  <a:pt x="2181225" y="713562"/>
                </a:cubicBezTo>
                <a:cubicBezTo>
                  <a:pt x="2106613" y="659587"/>
                  <a:pt x="1778000" y="626249"/>
                  <a:pt x="1685925" y="608787"/>
                </a:cubicBezTo>
                <a:cubicBezTo>
                  <a:pt x="1593850" y="591325"/>
                  <a:pt x="1644650" y="610375"/>
                  <a:pt x="1628775" y="608787"/>
                </a:cubicBezTo>
                <a:cubicBezTo>
                  <a:pt x="1612900" y="607200"/>
                  <a:pt x="1654175" y="588150"/>
                  <a:pt x="1590675" y="599262"/>
                </a:cubicBezTo>
                <a:cubicBezTo>
                  <a:pt x="1527175" y="610375"/>
                  <a:pt x="1323975" y="656412"/>
                  <a:pt x="1247775" y="675462"/>
                </a:cubicBezTo>
                <a:cubicBezTo>
                  <a:pt x="1171575" y="694512"/>
                  <a:pt x="1168400" y="705625"/>
                  <a:pt x="1133475" y="713562"/>
                </a:cubicBezTo>
                <a:cubicBezTo>
                  <a:pt x="1098550" y="721499"/>
                  <a:pt x="1063625" y="740550"/>
                  <a:pt x="1038225" y="723087"/>
                </a:cubicBezTo>
                <a:cubicBezTo>
                  <a:pt x="1012825" y="705624"/>
                  <a:pt x="993775" y="648475"/>
                  <a:pt x="981075" y="608787"/>
                </a:cubicBezTo>
                <a:cubicBezTo>
                  <a:pt x="968375" y="569100"/>
                  <a:pt x="963612" y="526237"/>
                  <a:pt x="962025" y="484962"/>
                </a:cubicBezTo>
                <a:cubicBezTo>
                  <a:pt x="960438" y="443687"/>
                  <a:pt x="900113" y="440512"/>
                  <a:pt x="971550" y="361137"/>
                </a:cubicBezTo>
                <a:cubicBezTo>
                  <a:pt x="1042987" y="281762"/>
                  <a:pt x="1230313" y="43637"/>
                  <a:pt x="1390650" y="8712"/>
                </a:cubicBezTo>
                <a:cubicBezTo>
                  <a:pt x="1550987" y="-26213"/>
                  <a:pt x="1716088" y="48399"/>
                  <a:pt x="1933575" y="151587"/>
                </a:cubicBezTo>
                <a:cubicBezTo>
                  <a:pt x="2151063" y="254774"/>
                  <a:pt x="2423319" y="441305"/>
                  <a:pt x="2695575" y="627837"/>
                </a:cubicBezTo>
              </a:path>
            </a:pathLst>
          </a:cu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8" idx="0"/>
          </p:cNvCxnSpPr>
          <p:nvPr/>
        </p:nvCxnSpPr>
        <p:spPr>
          <a:xfrm>
            <a:off x="5248275" y="1990725"/>
            <a:ext cx="2695575" cy="1489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313784" y="3673574"/>
            <a:ext cx="2858616" cy="45720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172400" y="3363838"/>
            <a:ext cx="0" cy="766936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292080" y="3363838"/>
            <a:ext cx="2880320" cy="288032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92080" y="4155926"/>
                <a:ext cx="972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155926"/>
                <a:ext cx="972639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25703" y="4155926"/>
                <a:ext cx="972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703" y="4155926"/>
                <a:ext cx="97263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rot="398878">
                <a:off x="7549698" y="2160343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98878">
                <a:off x="7549698" y="2160343"/>
                <a:ext cx="40254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6667" r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вал 12"/>
          <p:cNvSpPr/>
          <p:nvPr/>
        </p:nvSpPr>
        <p:spPr>
          <a:xfrm>
            <a:off x="5148064" y="3507854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79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05 0.01297 L 0.04375 0.06852 L 0.07916 0.10741 L 0.15729 0.13704 C 0.1743 0.13396 0.19149 0.13272 0.20833 0.12778 C 0.21458 0.12593 0.221 0.10587 0.22396 0.09815 C 0.22586 0.09291 0.22916 0.08149 0.22916 0.08149 L 0.23437 0.02593 L 0.16354 0.01112 C 0.14479 0.01976 0.12639 0.03179 0.10729 0.03704 C 0.10521 0.03766 0.10468 0.03118 0.10416 0.02778 C 0.10104 0.00556 0.10104 -0.01975 0.10104 -0.04259 L 0.15 -0.10185 L 0.20833 -0.07592 L 0.24062 -0.03703 L 0.26562 -0.0074 L 0.30521 0.03334 " pathEditMode="relative" ptsTypes="AAAAfffAAfff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31458 0.08518 L 0.31458 -0.06111 L -2.5E-6 4.44444E-6 Z " pathEditMode="relative" ptsTypes="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21" grpId="0"/>
      <p:bldP spid="22" grpId="0"/>
      <p:bldP spid="23" grpId="0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Перемещение и пройденный путь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912119"/>
            <a:ext cx="8229600" cy="507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Перемещение и пройденный путь — это не одно и то же!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691680" y="1851670"/>
            <a:ext cx="1440160" cy="216024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31840" y="1851670"/>
            <a:ext cx="1440160" cy="216024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572000" y="1851670"/>
            <a:ext cx="1440160" cy="216024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012160" y="1851670"/>
            <a:ext cx="1440160" cy="216024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475656" y="3651870"/>
            <a:ext cx="288032" cy="2880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691680" y="4000673"/>
            <a:ext cx="57606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76256" y="3982293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982293"/>
                <a:ext cx="402546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9737" r="-3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99792" y="4371950"/>
                <a:ext cx="19112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ru-RU" sz="2400" b="0" i="0" smtClean="0">
                          <a:latin typeface="Cambria Math"/>
                        </a:rPr>
                        <m:t>2,23 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371950"/>
                <a:ext cx="1911229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77717" y="4371949"/>
                <a:ext cx="12467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r>
                        <a:rPr lang="ru-RU" sz="2400" b="0" i="1" smtClean="0">
                          <a:latin typeface="Cambria Math"/>
                        </a:rPr>
                        <m:t>=4 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717" y="4371949"/>
                <a:ext cx="124675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18239128">
                <a:off x="2377321" y="2570729"/>
                <a:ext cx="6976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1 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39128">
                <a:off x="2377321" y="2570729"/>
                <a:ext cx="697627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3203873">
                <a:off x="3091728" y="2580772"/>
                <a:ext cx="6976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1 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203873">
                <a:off x="3091728" y="2580772"/>
                <a:ext cx="697627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18239128">
                <a:off x="5257641" y="2561285"/>
                <a:ext cx="6976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1 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39128">
                <a:off x="5257641" y="2561285"/>
                <a:ext cx="69762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3203873">
                <a:off x="6062141" y="2571328"/>
                <a:ext cx="6976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1 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203873">
                <a:off x="6062141" y="2571328"/>
                <a:ext cx="69762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99993" y="1922834"/>
                <a:ext cx="11480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993" y="1922834"/>
                <a:ext cx="1148071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887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61 L 0.16563 -0.42098 L 0.32084 -0.01543 L 0.48125 -0.43395 L 0.64167 -0.00061 " pathEditMode="relative" rAng="0" ptsTypes="AAAAA">
                                      <p:cBhvr>
                                        <p:cTn id="8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75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/>
      <p:bldP spid="22" grpId="0"/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Скорость равномерного прямолинейного движения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03598"/>
            <a:ext cx="8568952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</a:rPr>
              <a:t>Равномерное прямолинейное движение</a:t>
            </a:r>
            <a:r>
              <a:rPr lang="ru-RU" sz="2400" dirty="0" smtClean="0">
                <a:latin typeface="Times New Roman" pitchFamily="18" charset="0"/>
              </a:rPr>
              <a:t> — это движение, при котором тело двигается только </a:t>
            </a:r>
            <a:r>
              <a:rPr lang="ru-RU" sz="2400" u="sng" dirty="0" smtClean="0">
                <a:latin typeface="Times New Roman" pitchFamily="18" charset="0"/>
              </a:rPr>
              <a:t>по прямой </a:t>
            </a:r>
            <a:r>
              <a:rPr lang="ru-RU" sz="2400" dirty="0" smtClean="0">
                <a:latin typeface="Times New Roman" pitchFamily="18" charset="0"/>
              </a:rPr>
              <a:t>и проходит </a:t>
            </a:r>
            <a:r>
              <a:rPr lang="ru-RU" sz="2400" u="sng" dirty="0" smtClean="0">
                <a:latin typeface="Times New Roman" pitchFamily="18" charset="0"/>
              </a:rPr>
              <a:t>одинаковый путь</a:t>
            </a:r>
            <a:r>
              <a:rPr lang="ru-RU" sz="2400" dirty="0" smtClean="0">
                <a:latin typeface="Times New Roman" pitchFamily="18" charset="0"/>
              </a:rPr>
              <a:t> за </a:t>
            </a:r>
            <a:r>
              <a:rPr lang="ru-RU" sz="2400" u="sng" dirty="0" smtClean="0">
                <a:latin typeface="Times New Roman" pitchFamily="18" charset="0"/>
              </a:rPr>
              <a:t>равные</a:t>
            </a:r>
            <a:r>
              <a:rPr lang="ru-RU" sz="2400" dirty="0" smtClean="0">
                <a:latin typeface="Times New Roman" pitchFamily="18" charset="0"/>
              </a:rPr>
              <a:t> промежутки времени.</a:t>
            </a:r>
            <a:endParaRPr lang="ru-RU" sz="2400" dirty="0">
              <a:latin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39552" y="4108455"/>
            <a:ext cx="80648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52395" y="4048894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км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131597" y="397688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97459" y="4192910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mbria Math" pitchFamily="18" charset="0"/>
              </a:rPr>
              <a:t>1</a:t>
            </a:r>
            <a:r>
              <a:rPr lang="ru-RU" sz="2400" dirty="0" smtClean="0">
                <a:latin typeface="Cambria Math" pitchFamily="18" charset="0"/>
              </a:rPr>
              <a:t>00</a:t>
            </a:r>
            <a:endParaRPr lang="ru-RU" sz="2400" dirty="0">
              <a:latin typeface="Cambria Math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291837" y="397688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7699" y="4192910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</a:rPr>
              <a:t>200</a:t>
            </a:r>
            <a:endParaRPr lang="ru-RU" sz="2400" dirty="0">
              <a:latin typeface="Cambria Math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452077" y="397688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17939" y="4192910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</a:rPr>
              <a:t>300</a:t>
            </a:r>
            <a:endParaRPr lang="ru-RU" sz="2400" dirty="0">
              <a:latin typeface="Cambria Math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71357" y="397688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4065" y="41983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</a:rPr>
              <a:t>0</a:t>
            </a:r>
            <a:endParaRPr lang="ru-RU" sz="2400" dirty="0">
              <a:latin typeface="Cambria Math" pitchFamily="18" charset="0"/>
            </a:endParaRPr>
          </a:p>
        </p:txBody>
      </p:sp>
      <p:pic>
        <p:nvPicPr>
          <p:cNvPr id="22" name="Рисунок 2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215" y="3484491"/>
            <a:ext cx="1422283" cy="636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24054" y="2566690"/>
                <a:ext cx="1183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=1 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054" y="2566690"/>
                <a:ext cx="118385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84294" y="2571750"/>
                <a:ext cx="1183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=2 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294" y="2571750"/>
                <a:ext cx="118385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44534" y="2571750"/>
                <a:ext cx="1183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=3 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534" y="2571750"/>
                <a:ext cx="118385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Группа 1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907" l="0" r="995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27" y="3526388"/>
            <a:ext cx="1537969" cy="7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2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07407E-6 L 0.70868 -4.07407E-6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2" grpId="0"/>
      <p:bldP spid="14" grpId="0"/>
      <p:bldP spid="16" grpId="0"/>
      <p:bldP spid="18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Скорость равномерного прямолинейного движения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0" y="1203598"/>
            <a:ext cx="4392488" cy="2520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</a:rPr>
              <a:t>Скорость равномерного прямолинейного движения</a:t>
            </a:r>
            <a:r>
              <a:rPr lang="ru-RU" sz="2400" dirty="0" smtClean="0">
                <a:latin typeface="Times New Roman" pitchFamily="18" charset="0"/>
              </a:rPr>
              <a:t> — это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величина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равная отношению перемещения к промежутку времени, в течение которого это перемещение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произошло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0707" y="1347614"/>
                <a:ext cx="1877116" cy="820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707" y="1347614"/>
                <a:ext cx="1877116" cy="8208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80583" y="2560082"/>
                <a:ext cx="11373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583" y="2560082"/>
                <a:ext cx="1137363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0707" y="3291830"/>
                <a:ext cx="2103589" cy="820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707" y="3291830"/>
                <a:ext cx="2103589" cy="8208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бъект 2"/>
          <p:cNvSpPr txBox="1">
            <a:spLocks/>
          </p:cNvSpPr>
          <p:nvPr/>
        </p:nvSpPr>
        <p:spPr>
          <a:xfrm>
            <a:off x="4644008" y="3867894"/>
            <a:ext cx="4392488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latin typeface="Times New Roman" pitchFamily="18" charset="0"/>
              </a:rPr>
              <a:t>Скорость </a:t>
            </a:r>
            <a:r>
              <a:rPr lang="ru-RU" sz="2400" dirty="0" smtClean="0">
                <a:latin typeface="Times New Roman" pitchFamily="18" charset="0"/>
              </a:rPr>
              <a:t>— это векторная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величина!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908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341</Words>
  <Application>Microsoft Office PowerPoint</Application>
  <PresentationFormat>On-screen Show (16:9)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Wingdings</vt:lpstr>
      <vt:lpstr>Тема Office</vt:lpstr>
      <vt:lpstr>Перемещение и пройденный путь. Скорость равномерного прямолинейного движения</vt:lpstr>
      <vt:lpstr>Перемещение</vt:lpstr>
      <vt:lpstr>Перемещение и пройденный путь</vt:lpstr>
      <vt:lpstr>Перемещение и пройденный путь</vt:lpstr>
      <vt:lpstr>Перемещение и пройденный путь</vt:lpstr>
      <vt:lpstr>Перемещение и пройденный путь</vt:lpstr>
      <vt:lpstr>Перемещение и пройденный путь</vt:lpstr>
      <vt:lpstr>Скорость равномерного прямолинейного движения</vt:lpstr>
      <vt:lpstr>Скорость равномерного прямолинейного движения</vt:lpstr>
      <vt:lpstr>Точка М_(1 )является начальной точкой тела с координатами (10;6), а точка М_(2 )  является конечной точкой тела с координатами (15;3). Найдите скорость перемещения, если в точке М_(1 )  t=2 с, а в точке М_(2 ), t=8 с.</vt:lpstr>
      <vt:lpstr>Основные выводы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Перемещение и пройденный путь. Скорость равномерного прямолинейного движения</dc:title>
  <dc:creator>user</dc:creator>
  <cp:lastModifiedBy>u246</cp:lastModifiedBy>
  <cp:revision>28</cp:revision>
  <dcterms:created xsi:type="dcterms:W3CDTF">2014-04-07T07:10:32Z</dcterms:created>
  <dcterms:modified xsi:type="dcterms:W3CDTF">2014-04-30T17:55:38Z</dcterms:modified>
</cp:coreProperties>
</file>